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1"/>
  </p:notesMasterIdLst>
  <p:sldIdLst>
    <p:sldId id="259" r:id="rId5"/>
    <p:sldId id="281" r:id="rId6"/>
    <p:sldId id="295" r:id="rId7"/>
    <p:sldId id="311" r:id="rId8"/>
    <p:sldId id="329" r:id="rId9"/>
    <p:sldId id="294" r:id="rId10"/>
    <p:sldId id="314" r:id="rId11"/>
    <p:sldId id="312" r:id="rId12"/>
    <p:sldId id="315" r:id="rId13"/>
    <p:sldId id="313" r:id="rId14"/>
    <p:sldId id="316" r:id="rId15"/>
    <p:sldId id="318" r:id="rId16"/>
    <p:sldId id="317" r:id="rId17"/>
    <p:sldId id="320" r:id="rId18"/>
    <p:sldId id="321" r:id="rId19"/>
    <p:sldId id="323" r:id="rId20"/>
    <p:sldId id="324" r:id="rId21"/>
    <p:sldId id="325" r:id="rId22"/>
    <p:sldId id="326" r:id="rId23"/>
    <p:sldId id="327" r:id="rId24"/>
    <p:sldId id="330" r:id="rId25"/>
    <p:sldId id="331" r:id="rId26"/>
    <p:sldId id="296" r:id="rId27"/>
    <p:sldId id="300" r:id="rId28"/>
    <p:sldId id="308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5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598" autoAdjust="0"/>
  </p:normalViewPr>
  <p:slideViewPr>
    <p:cSldViewPr snapToGrid="0">
      <p:cViewPr varScale="1">
        <p:scale>
          <a:sx n="72" d="100"/>
          <a:sy n="72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kaggle.com/datasets/nicholasjhana/energy-consumption-generation-prices-and-weather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pm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8" y="815976"/>
            <a:ext cx="3338625" cy="17019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l-GR" dirty="0">
                <a:latin typeface="Palatino Linotype" panose="02040502050505030304" pitchFamily="18" charset="0"/>
              </a:rPr>
              <a:t>Ανάλυση και πρόβλεψη χρονοσειρών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/>
          <a:lstStyle/>
          <a:p>
            <a:r>
              <a:rPr lang="el-GR" dirty="0"/>
              <a:t>Μυρτώ</a:t>
            </a:r>
            <a:r>
              <a:rPr lang="en-US" dirty="0"/>
              <a:t> </a:t>
            </a:r>
            <a:r>
              <a:rPr lang="el-GR" dirty="0"/>
              <a:t>Σπάθα</a:t>
            </a:r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CBF6564-962C-43B2-861F-85267E67CB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095" r="8095"/>
          <a:stretch>
            <a:fillRect/>
          </a:stretch>
        </p:blipFill>
        <p:spPr>
          <a:xfrm>
            <a:off x="3286539" y="-1"/>
            <a:ext cx="8905462" cy="6868661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22BA05A-F37E-4A12-956B-7CD911C9FD2B}"/>
              </a:ext>
            </a:extLst>
          </p:cNvPr>
          <p:cNvSpPr txBox="1">
            <a:spLocks/>
          </p:cNvSpPr>
          <p:nvPr/>
        </p:nvSpPr>
        <p:spPr>
          <a:xfrm>
            <a:off x="490537" y="2517914"/>
            <a:ext cx="3338625" cy="1405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l-GR" sz="3300" dirty="0">
                <a:latin typeface="Palatino Linotype" panose="02040502050505030304" pitchFamily="18" charset="0"/>
              </a:rPr>
              <a:t>Ενεργειακών Δεδομένων</a:t>
            </a:r>
            <a:br>
              <a:rPr lang="el-G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97"/>
            <a:ext cx="10515600" cy="11262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37F4-D8FA-4EB0-8875-57E81F3E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076" y="1615057"/>
            <a:ext cx="3324571" cy="62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Στόχος </a:t>
            </a:r>
          </a:p>
          <a:p>
            <a:pPr marL="0" indent="0">
              <a:buNone/>
            </a:pPr>
            <a:endParaRPr lang="en-US" sz="2800" b="1" dirty="0">
              <a:cs typeface="Arial" panose="020B0604020202020204" pitchFamily="34" charset="0"/>
            </a:endParaRPr>
          </a:p>
          <a:p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91718" y="1048518"/>
            <a:ext cx="3902206" cy="15082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Μονομεταβλητή και Πολυμεταβλητή Εκτίμηση Ζήτησης σε </a:t>
            </a: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mw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26/6/2023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2F865C-5A26-4276-8B0E-3F42A8E60DE0}"/>
              </a:ext>
            </a:extLst>
          </p:cNvPr>
          <p:cNvCxnSpPr>
            <a:cxnSpLocks/>
          </p:cNvCxnSpPr>
          <p:nvPr/>
        </p:nvCxnSpPr>
        <p:spPr>
          <a:xfrm>
            <a:off x="4094925" y="1934818"/>
            <a:ext cx="219986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03BF4EB-BE37-4AB4-AE2A-27F45F3593AC}"/>
              </a:ext>
            </a:extLst>
          </p:cNvPr>
          <p:cNvSpPr txBox="1">
            <a:spLocks/>
          </p:cNvSpPr>
          <p:nvPr/>
        </p:nvSpPr>
        <p:spPr>
          <a:xfrm>
            <a:off x="617956" y="3119180"/>
            <a:ext cx="3324571" cy="62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Stakeholders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b="1" dirty="0">
              <a:cs typeface="Arial" panose="020B0604020202020204" pitchFamily="34" charset="0"/>
            </a:endParaRPr>
          </a:p>
          <a:p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36D3314-01C9-4E06-9F92-BE5BD558CAFD}"/>
              </a:ext>
            </a:extLst>
          </p:cNvPr>
          <p:cNvSpPr txBox="1">
            <a:spLocks/>
          </p:cNvSpPr>
          <p:nvPr/>
        </p:nvSpPr>
        <p:spPr>
          <a:xfrm>
            <a:off x="7711598" y="2556815"/>
            <a:ext cx="3907666" cy="2147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Κυβερνήσεις, ΕΕ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Ρυθμιστικές Αρχές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Πάροχοι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Καταναλωτές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F38DBD-D13C-4C81-8600-BD3581035998}"/>
              </a:ext>
            </a:extLst>
          </p:cNvPr>
          <p:cNvCxnSpPr>
            <a:cxnSpLocks/>
          </p:cNvCxnSpPr>
          <p:nvPr/>
        </p:nvCxnSpPr>
        <p:spPr>
          <a:xfrm>
            <a:off x="4114805" y="3438941"/>
            <a:ext cx="219986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803F0785-0DF9-410C-9DAB-E5C14737DAC3}"/>
              </a:ext>
            </a:extLst>
          </p:cNvPr>
          <p:cNvSpPr txBox="1">
            <a:spLocks/>
          </p:cNvSpPr>
          <p:nvPr/>
        </p:nvSpPr>
        <p:spPr>
          <a:xfrm>
            <a:off x="644457" y="5226279"/>
            <a:ext cx="3324571" cy="62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Τεχνικές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b="1" dirty="0">
              <a:cs typeface="Arial" panose="020B0604020202020204" pitchFamily="34" charset="0"/>
            </a:endParaRPr>
          </a:p>
          <a:p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7630BC8F-C92B-4987-899F-B007F640FA6A}"/>
              </a:ext>
            </a:extLst>
          </p:cNvPr>
          <p:cNvSpPr txBox="1">
            <a:spLocks/>
          </p:cNvSpPr>
          <p:nvPr/>
        </p:nvSpPr>
        <p:spPr>
          <a:xfrm>
            <a:off x="7745902" y="5054430"/>
            <a:ext cx="3907666" cy="968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Exploratory Data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Machine Learning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ABAE41-EA4C-45A3-9260-2A387189C93D}"/>
              </a:ext>
            </a:extLst>
          </p:cNvPr>
          <p:cNvCxnSpPr>
            <a:cxnSpLocks/>
          </p:cNvCxnSpPr>
          <p:nvPr/>
        </p:nvCxnSpPr>
        <p:spPr>
          <a:xfrm>
            <a:off x="4141306" y="5546040"/>
            <a:ext cx="219986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9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dirty="0">
                <a:latin typeface="Palatino Linotype" panose="02040502050505030304" pitchFamily="18" charset="0"/>
              </a:rPr>
              <a:t>Εργαλεία</a:t>
            </a:r>
            <a:endParaRPr lang="en-US" sz="3600" dirty="0">
              <a:latin typeface="Palatino Linotype" panose="0204050205050503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89DBD-A299-4D85-9284-04AB26853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7" y="1690688"/>
            <a:ext cx="10587067" cy="47081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Kaggle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(Σύνολο Δεδομένων: </a:t>
            </a:r>
            <a:r>
              <a:rPr lang="en-US" sz="2000" dirty="0">
                <a:hlinkClick r:id="rId2"/>
              </a:rPr>
              <a:t>Hourly energy demand generation and weather | Kaggle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)</a:t>
            </a:r>
            <a:endParaRPr lang="en-US" sz="2800" b="1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Google </a:t>
            </a:r>
            <a:r>
              <a:rPr lang="en-US" sz="2800" b="1" dirty="0" err="1">
                <a:solidFill>
                  <a:schemeClr val="accent1"/>
                </a:solidFill>
                <a:cs typeface="Arial" panose="020B0604020202020204" pitchFamily="34" charset="0"/>
              </a:rPr>
              <a:t>Colab</a:t>
            </a: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Notebook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(</a:t>
            </a: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Python Notebook 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στο </a:t>
            </a: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cloud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με δυνατότητες άμεσης συνεργασίας)</a:t>
            </a:r>
            <a:endParaRPr lang="en-US" sz="2800" b="1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r>
              <a:rPr lang="en-US" sz="2800" b="1" dirty="0" err="1">
                <a:solidFill>
                  <a:schemeClr val="accent1"/>
                </a:solidFill>
                <a:cs typeface="Arial" panose="020B0604020202020204" pitchFamily="34" charset="0"/>
              </a:rPr>
              <a:t>Github</a:t>
            </a:r>
            <a:r>
              <a:rPr lang="el-G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(Διαχείριση Πηγαίου Κώδικα)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F1F0B2-E8E0-4102-ADE9-A3598132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97" y="3939543"/>
            <a:ext cx="4891852" cy="24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7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dirty="0">
                <a:latin typeface="Palatino Linotype" panose="02040502050505030304" pitchFamily="18" charset="0"/>
              </a:rPr>
              <a:t>υλοποίηση</a:t>
            </a:r>
            <a:endParaRPr lang="en-US" sz="3600" dirty="0">
              <a:latin typeface="Palatino Linotype" panose="020405020505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37F4-D8FA-4EB0-8875-57E81F3E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r>
              <a:rPr lang="en-US" dirty="0"/>
              <a:t>Exploration</a:t>
            </a:r>
          </a:p>
          <a:p>
            <a:r>
              <a:rPr lang="en-US" dirty="0"/>
              <a:t>Cleaning and Preprocessing </a:t>
            </a:r>
          </a:p>
          <a:p>
            <a:r>
              <a:rPr lang="en-US" dirty="0"/>
              <a:t>Visualization</a:t>
            </a:r>
            <a:r>
              <a:rPr lang="el-GR" dirty="0"/>
              <a:t> </a:t>
            </a:r>
            <a:r>
              <a:rPr lang="en-US" dirty="0"/>
              <a:t>and</a:t>
            </a:r>
            <a:r>
              <a:rPr lang="el-GR" dirty="0"/>
              <a:t> </a:t>
            </a:r>
            <a:r>
              <a:rPr lang="en-US" dirty="0"/>
              <a:t>Statistical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2ABE5-0226-49ED-8CCF-C68A5DC8C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r>
              <a:rPr lang="en-US" dirty="0"/>
              <a:t>Data Split </a:t>
            </a:r>
          </a:p>
          <a:p>
            <a:r>
              <a:rPr lang="en-US" dirty="0"/>
              <a:t>Linear Model</a:t>
            </a:r>
          </a:p>
          <a:p>
            <a:r>
              <a:rPr lang="en-US" dirty="0"/>
              <a:t>Simple Neural Network</a:t>
            </a:r>
          </a:p>
          <a:p>
            <a:r>
              <a:rPr lang="en-US" dirty="0"/>
              <a:t>SVM</a:t>
            </a:r>
          </a:p>
          <a:p>
            <a:r>
              <a:rPr lang="en-US" dirty="0"/>
              <a:t>Transformer</a:t>
            </a:r>
          </a:p>
          <a:p>
            <a:r>
              <a:rPr lang="en-US" dirty="0"/>
              <a:t>Plotting Results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2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07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7"/>
            <a:ext cx="6384798" cy="4034251"/>
          </a:xfrm>
        </p:spPr>
        <p:txBody>
          <a:bodyPr>
            <a:normAutofit/>
          </a:bodyPr>
          <a:lstStyle/>
          <a:p>
            <a:r>
              <a:rPr lang="el-GR" sz="2000" dirty="0">
                <a:solidFill>
                  <a:schemeClr val="tx1"/>
                </a:solidFill>
              </a:rPr>
              <a:t>Δεδομένα 4 ετών (2015-2018) με ωριαία συχνότητα καταγραφής</a:t>
            </a:r>
          </a:p>
          <a:p>
            <a:r>
              <a:rPr lang="en-US" sz="2000" dirty="0">
                <a:solidFill>
                  <a:schemeClr val="tx1"/>
                </a:solidFill>
              </a:rPr>
              <a:t>20 </a:t>
            </a:r>
            <a:r>
              <a:rPr lang="el-GR" sz="2000" dirty="0">
                <a:solidFill>
                  <a:schemeClr val="tx1"/>
                </a:solidFill>
              </a:rPr>
              <a:t>Πηγές Παραγωγής Ενέργειας (Ανανεώσιμες και Συμβατικές) </a:t>
            </a:r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 13 (μετά από επεξεργασία)</a:t>
            </a:r>
          </a:p>
          <a:p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Συνολική Ζήτηση Ενέργειας σε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mw</a:t>
            </a:r>
          </a:p>
          <a:p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Τιμή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mw </a:t>
            </a:r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σε ευρώ</a:t>
            </a:r>
          </a:p>
          <a:p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Τιμές Πρόβλεψης ηλιακής και αιολικής ενέργειας, συνολικής ζήτησης και τιμής από τον Ισπανικό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TSO</a:t>
            </a:r>
          </a:p>
          <a:p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Συνολική Παραγωγή 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≠</a:t>
            </a:r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 Συνολική Ζήτηση</a:t>
            </a:r>
          </a:p>
          <a:p>
            <a:endParaRPr lang="el-GR" sz="2000" dirty="0">
              <a:solidFill>
                <a:schemeClr val="tx1"/>
              </a:solidFill>
            </a:endParaRPr>
          </a:p>
          <a:p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0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Cleaning - preprocessing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l-GR" sz="2000" dirty="0">
                <a:solidFill>
                  <a:schemeClr val="tx1"/>
                </a:solidFill>
              </a:rPr>
              <a:t>Αφαίρεση κενών στηλών</a:t>
            </a:r>
          </a:p>
          <a:p>
            <a:r>
              <a:rPr lang="el-GR" sz="2000" dirty="0">
                <a:solidFill>
                  <a:schemeClr val="tx1"/>
                </a:solidFill>
              </a:rPr>
              <a:t>Συμπλήρωση κενών τιμών (</a:t>
            </a:r>
            <a:r>
              <a:rPr lang="en-US" sz="2000" dirty="0">
                <a:solidFill>
                  <a:schemeClr val="tx1"/>
                </a:solidFill>
              </a:rPr>
              <a:t>linear interpolation</a:t>
            </a:r>
            <a:r>
              <a:rPr lang="el-GR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l-GR" sz="2000" dirty="0">
                <a:solidFill>
                  <a:schemeClr val="tx1"/>
                </a:solidFill>
              </a:rPr>
              <a:t>Εύρεση Γραμμικής Συσχέτισης (</a:t>
            </a:r>
            <a:r>
              <a:rPr lang="en-US" sz="2000" dirty="0">
                <a:solidFill>
                  <a:schemeClr val="tx1"/>
                </a:solidFill>
              </a:rPr>
              <a:t>pearson’s correlation</a:t>
            </a:r>
            <a:r>
              <a:rPr lang="el-GR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l-GR" sz="2000" dirty="0">
                <a:solidFill>
                  <a:schemeClr val="tx1"/>
                </a:solidFill>
              </a:rPr>
              <a:t>Συνένωση χαρακτηριστικών με υψηλή γραμμική συσχέτιση </a:t>
            </a:r>
          </a:p>
          <a:p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2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VISUALIZATION-Statistical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l-GR" sz="2000" dirty="0">
                <a:solidFill>
                  <a:schemeClr val="tx1"/>
                </a:solidFill>
              </a:rPr>
              <a:t>Μειωμένη ζήτηση τις μεσημεριανές και νυχτερινές ώρες και τα σαββατοκύριακα</a:t>
            </a:r>
          </a:p>
          <a:p>
            <a:r>
              <a:rPr lang="el-GR" sz="2000" dirty="0">
                <a:solidFill>
                  <a:schemeClr val="tx1"/>
                </a:solidFill>
              </a:rPr>
              <a:t>Μέση ωριαία μεταβολή ζήτησης : ±20%</a:t>
            </a:r>
          </a:p>
          <a:p>
            <a:r>
              <a:rPr lang="el-GR" sz="2000" dirty="0">
                <a:solidFill>
                  <a:schemeClr val="tx1"/>
                </a:solidFill>
              </a:rPr>
              <a:t>Μέγιστη ωριαία μεταβολή ζήτησης: ±60%</a:t>
            </a:r>
          </a:p>
          <a:p>
            <a:r>
              <a:rPr lang="el-GR" sz="2000" dirty="0">
                <a:solidFill>
                  <a:schemeClr val="tx1"/>
                </a:solidFill>
              </a:rPr>
              <a:t>Ύπαρξη εποχιακών μοτίβων σε μηνιαία κλίμακα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l-GR" sz="2000" dirty="0">
                <a:solidFill>
                  <a:schemeClr val="tx1"/>
                </a:solidFill>
              </a:rPr>
              <a:t>Μη κανονική κατανομή δεδομένων (</a:t>
            </a:r>
            <a:r>
              <a:rPr lang="en-US" sz="2000" dirty="0">
                <a:solidFill>
                  <a:schemeClr val="tx1"/>
                </a:solidFill>
              </a:rPr>
              <a:t>slightly left-skewed bimodal distribution</a:t>
            </a:r>
            <a:r>
              <a:rPr lang="el-GR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l-GR" sz="2000" dirty="0">
                <a:solidFill>
                  <a:schemeClr val="tx1"/>
                </a:solidFill>
              </a:rPr>
              <a:t>Ύπαρξη στασιμότητας των δεδομένων (</a:t>
            </a:r>
            <a:r>
              <a:rPr lang="en-US" sz="2000" dirty="0">
                <a:solidFill>
                  <a:schemeClr val="tx1"/>
                </a:solidFill>
              </a:rPr>
              <a:t>stationarity</a:t>
            </a:r>
            <a:r>
              <a:rPr lang="el-GR" sz="2000" dirty="0">
                <a:solidFill>
                  <a:schemeClr val="tx1"/>
                </a:solidFill>
              </a:rPr>
              <a:t>) μέσω </a:t>
            </a:r>
            <a:r>
              <a:rPr lang="en-US" sz="2000" dirty="0">
                <a:solidFill>
                  <a:schemeClr val="tx1"/>
                </a:solidFill>
              </a:rPr>
              <a:t>ADF </a:t>
            </a:r>
            <a:r>
              <a:rPr lang="el-GR" sz="2000" dirty="0">
                <a:solidFill>
                  <a:schemeClr val="tx1"/>
                </a:solidFill>
              </a:rPr>
              <a:t>και </a:t>
            </a:r>
            <a:r>
              <a:rPr lang="en-US" sz="2000" dirty="0">
                <a:solidFill>
                  <a:schemeClr val="tx1"/>
                </a:solidFill>
              </a:rPr>
              <a:t>KPSS Tests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6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Data split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Z-score </a:t>
            </a:r>
            <a:r>
              <a:rPr lang="el-GR" sz="2000" dirty="0" err="1">
                <a:solidFill>
                  <a:schemeClr val="tx1"/>
                </a:solidFill>
              </a:rPr>
              <a:t>Κανονικοποίηση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l-GR" sz="2000" dirty="0">
                <a:solidFill>
                  <a:schemeClr val="tx1"/>
                </a:solidFill>
              </a:rPr>
              <a:t>για τα </a:t>
            </a:r>
            <a:r>
              <a:rPr lang="el-GR" sz="2000" dirty="0" err="1">
                <a:solidFill>
                  <a:schemeClr val="tx1"/>
                </a:solidFill>
              </a:rPr>
              <a:t>νευρωνικά</a:t>
            </a:r>
            <a:r>
              <a:rPr lang="el-GR" sz="2000" dirty="0">
                <a:solidFill>
                  <a:schemeClr val="tx1"/>
                </a:solidFill>
              </a:rPr>
              <a:t> δίκτυα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Standard Scaler </a:t>
            </a:r>
            <a:r>
              <a:rPr lang="el-GR" sz="2000" dirty="0">
                <a:solidFill>
                  <a:schemeClr val="tx1"/>
                </a:solidFill>
              </a:rPr>
              <a:t>για το </a:t>
            </a:r>
            <a:r>
              <a:rPr lang="en-US" sz="2000" dirty="0">
                <a:solidFill>
                  <a:schemeClr val="tx1"/>
                </a:solidFill>
              </a:rPr>
              <a:t>SVM</a:t>
            </a:r>
          </a:p>
          <a:p>
            <a:r>
              <a:rPr lang="en-US" sz="2000" dirty="0">
                <a:solidFill>
                  <a:schemeClr val="tx1"/>
                </a:solidFill>
              </a:rPr>
              <a:t>Sliding windows (24 </a:t>
            </a:r>
            <a:r>
              <a:rPr lang="el-GR" sz="2000" dirty="0">
                <a:solidFill>
                  <a:schemeClr val="tx1"/>
                </a:solidFill>
              </a:rPr>
              <a:t>ώρες </a:t>
            </a:r>
            <a:r>
              <a:rPr lang="en-US" sz="2000" dirty="0">
                <a:solidFill>
                  <a:schemeClr val="tx1"/>
                </a:solidFill>
              </a:rPr>
              <a:t>reference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1 </a:t>
            </a:r>
            <a:r>
              <a:rPr lang="el-GR" sz="2000" dirty="0">
                <a:solidFill>
                  <a:schemeClr val="tx1"/>
                </a:solidFill>
                <a:sym typeface="Wingdings" panose="05000000000000000000" pitchFamily="2" charset="2"/>
              </a:rPr>
              <a:t>ώρα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target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90% train , 10% test</a:t>
            </a:r>
          </a:p>
          <a:p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1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Linear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 Dense Layer</a:t>
            </a:r>
            <a:r>
              <a:rPr lang="el-GR" sz="2000" b="1" dirty="0">
                <a:solidFill>
                  <a:schemeClr val="tx1"/>
                </a:solidFill>
              </a:rPr>
              <a:t> </a:t>
            </a:r>
            <a:r>
              <a:rPr lang="el-GR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1"/>
                </a:solidFill>
              </a:rPr>
              <a:t>y = a*x + b</a:t>
            </a:r>
            <a:r>
              <a:rPr lang="el-GR" sz="2000" dirty="0">
                <a:solidFill>
                  <a:schemeClr val="tx1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24 inputs, 1 output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Epochs:</a:t>
            </a:r>
            <a:r>
              <a:rPr lang="en-US" sz="2000" dirty="0">
                <a:solidFill>
                  <a:schemeClr val="tx1"/>
                </a:solidFill>
              </a:rPr>
              <a:t> 50, </a:t>
            </a:r>
            <a:r>
              <a:rPr lang="en-US" sz="2000" b="1" dirty="0">
                <a:solidFill>
                  <a:schemeClr val="tx1"/>
                </a:solidFill>
              </a:rPr>
              <a:t>Batch Size:</a:t>
            </a:r>
            <a:r>
              <a:rPr lang="en-US" sz="2000" dirty="0">
                <a:solidFill>
                  <a:schemeClr val="tx1"/>
                </a:solidFill>
              </a:rPr>
              <a:t> 256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Optimizer:</a:t>
            </a:r>
            <a:r>
              <a:rPr lang="en-US" sz="2000" dirty="0">
                <a:solidFill>
                  <a:schemeClr val="tx1"/>
                </a:solidFill>
              </a:rPr>
              <a:t> Adam, </a:t>
            </a:r>
            <a:r>
              <a:rPr lang="en-US" sz="2000" b="1" dirty="0">
                <a:solidFill>
                  <a:schemeClr val="tx1"/>
                </a:solidFill>
              </a:rPr>
              <a:t>Learning Rate:</a:t>
            </a:r>
            <a:r>
              <a:rPr lang="en-US" sz="2000" dirty="0">
                <a:solidFill>
                  <a:schemeClr val="tx1"/>
                </a:solidFill>
              </a:rPr>
              <a:t> 0.001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Loss Function:</a:t>
            </a:r>
            <a:r>
              <a:rPr lang="en-US" sz="2000" dirty="0">
                <a:solidFill>
                  <a:schemeClr val="tx1"/>
                </a:solidFill>
              </a:rPr>
              <a:t> MSE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Metrics</a:t>
            </a:r>
            <a:r>
              <a:rPr lang="en-US" sz="2000" dirty="0">
                <a:solidFill>
                  <a:schemeClr val="tx1"/>
                </a:solidFill>
              </a:rPr>
              <a:t>: R^2, RMSE, MAE, MAPE 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D8EB4-B6C0-4731-9F55-4D354479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085" y="1511926"/>
            <a:ext cx="4975611" cy="38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Simple neural network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 Dense Layer</a:t>
            </a:r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24 inputs, 64 outputs</a:t>
            </a:r>
          </a:p>
          <a:p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1 Dense Layer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64 inputs, 64 outputs</a:t>
            </a:r>
          </a:p>
          <a:p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1 Dense Layer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64 inputs, 1 output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Epochs</a:t>
            </a:r>
            <a:r>
              <a:rPr lang="en-US" sz="2000" dirty="0">
                <a:solidFill>
                  <a:schemeClr val="tx1"/>
                </a:solidFill>
              </a:rPr>
              <a:t>: 3, </a:t>
            </a:r>
            <a:r>
              <a:rPr lang="en-US" sz="2000" b="1" dirty="0">
                <a:solidFill>
                  <a:schemeClr val="tx1"/>
                </a:solidFill>
              </a:rPr>
              <a:t>Batch Size</a:t>
            </a:r>
            <a:r>
              <a:rPr lang="en-US" sz="2000" dirty="0">
                <a:solidFill>
                  <a:schemeClr val="tx1"/>
                </a:solidFill>
              </a:rPr>
              <a:t>: 256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Optimizer:</a:t>
            </a:r>
            <a:r>
              <a:rPr lang="en-US" sz="2000" dirty="0">
                <a:solidFill>
                  <a:schemeClr val="tx1"/>
                </a:solidFill>
              </a:rPr>
              <a:t> Adam, </a:t>
            </a:r>
            <a:r>
              <a:rPr lang="en-US" sz="2000" b="1" dirty="0">
                <a:solidFill>
                  <a:schemeClr val="tx1"/>
                </a:solidFill>
              </a:rPr>
              <a:t>Learning Rate</a:t>
            </a:r>
            <a:r>
              <a:rPr lang="en-US" sz="2000" dirty="0">
                <a:solidFill>
                  <a:schemeClr val="tx1"/>
                </a:solidFill>
              </a:rPr>
              <a:t>: 0.001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Loss Function</a:t>
            </a:r>
            <a:r>
              <a:rPr lang="en-US" sz="2000" dirty="0">
                <a:solidFill>
                  <a:schemeClr val="tx1"/>
                </a:solidFill>
              </a:rPr>
              <a:t>: MSE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Metrics</a:t>
            </a:r>
            <a:r>
              <a:rPr lang="en-US" sz="2000" dirty="0">
                <a:solidFill>
                  <a:schemeClr val="tx1"/>
                </a:solidFill>
              </a:rPr>
              <a:t>: R^2, RMSE, MAE, MAPE </a:t>
            </a:r>
            <a:endParaRPr lang="el-GR" sz="2000" dirty="0">
              <a:solidFill>
                <a:schemeClr val="tx1"/>
              </a:solidFill>
            </a:endParaRPr>
          </a:p>
          <a:p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8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Support vector machine (</a:t>
            </a:r>
            <a:r>
              <a:rPr lang="en-US" sz="3600" dirty="0" err="1">
                <a:latin typeface="Palatino Linotype" panose="02040502050505030304" pitchFamily="18" charset="0"/>
              </a:rPr>
              <a:t>svm</a:t>
            </a:r>
            <a:r>
              <a:rPr lang="en-US" sz="3600" dirty="0">
                <a:latin typeface="Palatino Linotype" panose="02040502050505030304" pitchFamily="18" charset="0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736034"/>
            <a:ext cx="8414072" cy="363924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Kernel: </a:t>
            </a:r>
            <a:r>
              <a:rPr lang="en-US" sz="2000" dirty="0">
                <a:solidFill>
                  <a:schemeClr val="tx1"/>
                </a:solidFill>
              </a:rPr>
              <a:t>radial</a:t>
            </a:r>
            <a:r>
              <a:rPr lang="el-GR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basis function</a:t>
            </a:r>
            <a:r>
              <a:rPr lang="el-GR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(</a:t>
            </a:r>
            <a:r>
              <a:rPr lang="el-GR" sz="2000" dirty="0">
                <a:solidFill>
                  <a:schemeClr val="tx1"/>
                </a:solidFill>
              </a:rPr>
              <a:t>χαρτογράφηση της εισόδου σε πολυδιάστατο χώρο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C: </a:t>
            </a:r>
            <a:r>
              <a:rPr lang="en-US" sz="2000" dirty="0">
                <a:solidFill>
                  <a:schemeClr val="tx1"/>
                </a:solidFill>
              </a:rPr>
              <a:t>1.0, </a:t>
            </a:r>
            <a:r>
              <a:rPr lang="en-US" sz="2000" b="1" dirty="0">
                <a:solidFill>
                  <a:schemeClr val="tx1"/>
                </a:solidFill>
              </a:rPr>
              <a:t>epsilon: </a:t>
            </a:r>
            <a:r>
              <a:rPr lang="en-US" sz="2000" dirty="0">
                <a:solidFill>
                  <a:schemeClr val="tx1"/>
                </a:solidFill>
              </a:rPr>
              <a:t>0.2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Loss Function</a:t>
            </a:r>
            <a:r>
              <a:rPr lang="en-US" sz="2000" dirty="0">
                <a:solidFill>
                  <a:schemeClr val="tx1"/>
                </a:solidFill>
              </a:rPr>
              <a:t>: MSE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Metrics</a:t>
            </a:r>
            <a:r>
              <a:rPr lang="en-US" sz="2000" dirty="0">
                <a:solidFill>
                  <a:schemeClr val="tx1"/>
                </a:solidFill>
              </a:rPr>
              <a:t>: R^2, RMSE, MAE, MAPE </a:t>
            </a:r>
            <a:endParaRPr lang="el-GR" sz="2000" dirty="0">
              <a:solidFill>
                <a:schemeClr val="tx1"/>
              </a:solidFill>
            </a:endParaRPr>
          </a:p>
          <a:p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F360C-EF69-4E56-91DD-F26A62CC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948" y="1517525"/>
            <a:ext cx="5435010" cy="40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1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450650D-37C7-4196-AF78-4AB9DD602D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4521" r="2452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4090298" cy="7958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Agenda</a:t>
            </a:r>
            <a:r>
              <a:rPr lang="en-US" sz="3600" dirty="0">
                <a:latin typeface="Sitka Heading" panose="02000505000000020004" pitchFamily="2" charset="0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08" y="1652657"/>
            <a:ext cx="8646671" cy="41551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Science </a:t>
            </a:r>
            <a:r>
              <a:rPr lang="el-GR" dirty="0"/>
              <a:t>και Ειδικότητες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Energy Data Science: </a:t>
            </a:r>
            <a:r>
              <a:rPr lang="el-GR" dirty="0"/>
              <a:t>Ρόλος και</a:t>
            </a:r>
            <a:r>
              <a:rPr lang="en-US" dirty="0"/>
              <a:t> </a:t>
            </a:r>
            <a:r>
              <a:rPr lang="el-GR" dirty="0"/>
              <a:t>Ορολογία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Δεδομένα Χρονοσειρών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Πρόβλεψη Χρονοσειρών ζήτησης Ενέργειας σε Εθνικό Επίπεδο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Περιβάλλον Ανάπτυξης</a:t>
            </a:r>
            <a:r>
              <a:rPr lang="en-US" dirty="0"/>
              <a:t> </a:t>
            </a:r>
            <a:r>
              <a:rPr lang="el-GR" dirty="0"/>
              <a:t>και Διαχείριση Πηγαίου Κώδικα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Υλοποίηση: Σύνολο Δεδομένων, Ανάλυση και Αλγόριθμοι Πρόβλεψης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Αποτελέσματα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Εξαγωγή Αποτελεσμάτων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98A8A15-91B5-4554-95A4-612A5FC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26/6/2023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6E73D11-35CF-402C-B10C-4EDE66B0BB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177" r="281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Transformer Neural Network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One Encoder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One Decoder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Epochs</a:t>
            </a:r>
            <a:r>
              <a:rPr lang="en-US" sz="2000" dirty="0">
                <a:solidFill>
                  <a:schemeClr val="tx1"/>
                </a:solidFill>
              </a:rPr>
              <a:t>: 50, </a:t>
            </a:r>
            <a:r>
              <a:rPr lang="en-US" sz="2000" b="1" dirty="0">
                <a:solidFill>
                  <a:schemeClr val="tx1"/>
                </a:solidFill>
              </a:rPr>
              <a:t>Batch Size</a:t>
            </a:r>
            <a:r>
              <a:rPr lang="en-US" sz="2000" dirty="0">
                <a:solidFill>
                  <a:schemeClr val="tx1"/>
                </a:solidFill>
              </a:rPr>
              <a:t>: 256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Optimizer:</a:t>
            </a:r>
            <a:r>
              <a:rPr lang="en-US" sz="2000" dirty="0">
                <a:solidFill>
                  <a:schemeClr val="tx1"/>
                </a:solidFill>
              </a:rPr>
              <a:t> Adam, </a:t>
            </a:r>
            <a:r>
              <a:rPr lang="en-US" sz="2000" b="1" dirty="0">
                <a:solidFill>
                  <a:schemeClr val="tx1"/>
                </a:solidFill>
              </a:rPr>
              <a:t>Learning Rate</a:t>
            </a:r>
            <a:r>
              <a:rPr lang="en-US" sz="2000" dirty="0">
                <a:solidFill>
                  <a:schemeClr val="tx1"/>
                </a:solidFill>
              </a:rPr>
              <a:t>: 0.01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Loss Function</a:t>
            </a:r>
            <a:r>
              <a:rPr lang="en-US" sz="2000" dirty="0">
                <a:solidFill>
                  <a:schemeClr val="tx1"/>
                </a:solidFill>
              </a:rPr>
              <a:t>: MSE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Metrics</a:t>
            </a:r>
            <a:r>
              <a:rPr lang="en-US" sz="2000" dirty="0">
                <a:solidFill>
                  <a:schemeClr val="tx1"/>
                </a:solidFill>
              </a:rPr>
              <a:t>: R^2, RMSE, MAE, MAPE </a:t>
            </a:r>
            <a:endParaRPr lang="el-GR" sz="2000" dirty="0">
              <a:solidFill>
                <a:schemeClr val="tx1"/>
              </a:solidFill>
            </a:endParaRPr>
          </a:p>
          <a:p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F6A70-97F6-4B3C-895F-4406560F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840" y="1419214"/>
            <a:ext cx="5523673" cy="50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Encoder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Multi-Head Attention Layer (4 Heads)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Dropout Layer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Residual Connection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Normalization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1D - Convolution Layer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Dropout Layer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1D – Convolution Layer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52667-F8E8-4000-A285-CB592D68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124" y="1961044"/>
            <a:ext cx="5732404" cy="37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41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decoder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1D Global Average Pooling Layer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Dense Layer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Dropout Layer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Dense Layer</a:t>
            </a: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9E0023-9812-47C6-82EA-57C5A304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744" y="1951666"/>
            <a:ext cx="5898100" cy="34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75206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alatino Linotype" panose="02040502050505030304" pitchFamily="18" charset="0"/>
              </a:rPr>
              <a:t>Results in test data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1BD91-A502-4CE9-B6CB-FBA31C81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CEA1C-DE10-4AAF-865D-450C0AEE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0B6AB-E9B1-4B7E-BD4C-74C93ABF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5002C-B9C7-4D04-9BE2-195FB9EE06DE}"/>
              </a:ext>
            </a:extLst>
          </p:cNvPr>
          <p:cNvSpPr txBox="1"/>
          <p:nvPr/>
        </p:nvSpPr>
        <p:spPr>
          <a:xfrm>
            <a:off x="4272537" y="2745988"/>
            <a:ext cx="612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l-GR" i="1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56710C6-08AA-4949-B6E4-E8F918DDC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68118"/>
              </p:ext>
            </p:extLst>
          </p:nvPr>
        </p:nvGraphicFramePr>
        <p:xfrm>
          <a:off x="1143000" y="2517913"/>
          <a:ext cx="9906000" cy="2492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339">
                  <a:extLst>
                    <a:ext uri="{9D8B030D-6E8A-4147-A177-3AD203B41FA5}">
                      <a16:colId xmlns:a16="http://schemas.microsoft.com/office/drawing/2014/main" val="318273044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986637664"/>
                    </a:ext>
                  </a:extLst>
                </a:gridCol>
                <a:gridCol w="1205948">
                  <a:extLst>
                    <a:ext uri="{9D8B030D-6E8A-4147-A177-3AD203B41FA5}">
                      <a16:colId xmlns:a16="http://schemas.microsoft.com/office/drawing/2014/main" val="228344285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51374828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155851575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398518943"/>
                    </a:ext>
                  </a:extLst>
                </a:gridCol>
              </a:tblGrid>
              <a:tr h="5511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in MW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0201"/>
                  </a:ext>
                </a:extLst>
              </a:tr>
              <a:tr h="457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– </a:t>
                      </a:r>
                      <a:r>
                        <a:rPr lang="en-US" dirty="0" err="1"/>
                        <a:t>Univariare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70789"/>
                  </a:ext>
                </a:extLst>
              </a:tr>
              <a:tr h="4790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 - Univariate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12.838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66321"/>
                  </a:ext>
                </a:extLst>
              </a:tr>
              <a:tr h="457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 - Univariate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011565"/>
                  </a:ext>
                </a:extLst>
              </a:tr>
              <a:tr h="457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Transformer- Univariate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4.413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8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39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2E09-3A82-4E32-88E3-59E694EF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Future work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272-AF60-4462-95A9-115739F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Πρόβλεψη Ζήτησης από ιστορικά στοιχεία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και δεδομένα παραγωγής και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καιρού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Πρόβλεψη Ενεργειακού Μίγματος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Πρόβλεψη Τιμής Ηλεκτρισμού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Δημιουργία </a:t>
            </a:r>
            <a:r>
              <a:rPr lang="en-US" dirty="0">
                <a:solidFill>
                  <a:schemeClr val="tx1"/>
                </a:solidFill>
              </a:rPr>
              <a:t>API </a:t>
            </a:r>
            <a:r>
              <a:rPr lang="el-GR" dirty="0">
                <a:solidFill>
                  <a:schemeClr val="tx1"/>
                </a:solidFill>
              </a:rPr>
              <a:t>για πρόβλεψη ζήτησης σε πραγματικό χρόνο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l-G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tx1"/>
                </a:solidFill>
              </a:rPr>
              <a:t>Πλήρης ένταξη του έργου σε κύκλο ζωής </a:t>
            </a:r>
            <a:r>
              <a:rPr lang="en-US" dirty="0">
                <a:solidFill>
                  <a:schemeClr val="tx1"/>
                </a:solidFill>
              </a:rPr>
              <a:t>MLOPS.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72FF69-5317-4BE5-B218-0E85D7FE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68" name="Picture Placeholder 67" descr="View of city buildings over the water">
            <a:extLst>
              <a:ext uri="{FF2B5EF4-FFF2-40B4-BE49-F238E27FC236}">
                <a16:creationId xmlns:a16="http://schemas.microsoft.com/office/drawing/2014/main" id="{C700B77F-91C5-4642-9ABF-EA81F3CF69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0"/>
            <a:ext cx="2463897" cy="3429000"/>
          </a:xfrm>
        </p:spPr>
      </p:pic>
      <p:pic>
        <p:nvPicPr>
          <p:cNvPr id="72" name="Picture Placeholder 71" descr="A picture containing blue glass buildings with reflection">
            <a:extLst>
              <a:ext uri="{FF2B5EF4-FFF2-40B4-BE49-F238E27FC236}">
                <a16:creationId xmlns:a16="http://schemas.microsoft.com/office/drawing/2014/main" id="{781FD203-6B96-4232-92C2-850AD4DA0F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0"/>
            <a:ext cx="2539797" cy="3429000"/>
          </a:xfrm>
        </p:spPr>
      </p:pic>
      <p:pic>
        <p:nvPicPr>
          <p:cNvPr id="74" name="Picture Placeholder 73" descr="Aerial view of city buildings at sunset">
            <a:extLst>
              <a:ext uri="{FF2B5EF4-FFF2-40B4-BE49-F238E27FC236}">
                <a16:creationId xmlns:a16="http://schemas.microsoft.com/office/drawing/2014/main" id="{A84AF2F7-9744-4960-8C3C-771901981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070" y="3383280"/>
            <a:ext cx="2463897" cy="3474720"/>
          </a:xfrm>
        </p:spPr>
      </p:pic>
      <p:pic>
        <p:nvPicPr>
          <p:cNvPr id="78" name="Picture Placeholder 77" descr="View of city buildings over the water from a track">
            <a:extLst>
              <a:ext uri="{FF2B5EF4-FFF2-40B4-BE49-F238E27FC236}">
                <a16:creationId xmlns:a16="http://schemas.microsoft.com/office/drawing/2014/main" id="{D76BFBCE-A55E-4F19-9A0A-78307FDB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9155" y="3383280"/>
            <a:ext cx="2539797" cy="34747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A857185-E16C-40A5-8032-80491774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0961BC8-7B79-40B2-B578-4EB5121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6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4520" y="1110584"/>
            <a:ext cx="6153912" cy="39227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i="0" dirty="0">
                <a:solidFill>
                  <a:srgbClr val="0E1633"/>
                </a:solidFill>
                <a:effectLst/>
                <a:latin typeface="Palatino Linotype" panose="02040502050505030304" pitchFamily="18" charset="0"/>
              </a:rPr>
              <a:t>Data science is all about asking interesting questions based on the data you have—or often the data you don’t have.</a:t>
            </a:r>
            <a:endParaRPr lang="en-US" sz="2800" i="0" dirty="0">
              <a:solidFill>
                <a:srgbClr val="0E1633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4CE57B-A125-4D72-839E-A7A6A044F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4520" y="4561646"/>
            <a:ext cx="6413602" cy="943386"/>
          </a:xfrm>
        </p:spPr>
        <p:txBody>
          <a:bodyPr/>
          <a:lstStyle/>
          <a:p>
            <a:r>
              <a:rPr lang="en-US" i="0" dirty="0">
                <a:solidFill>
                  <a:srgbClr val="0E1633"/>
                </a:solidFill>
                <a:effectLst/>
              </a:rPr>
              <a:t>Sarah Jarvis, Director of Applied Machine Learning and 	         Data Science at </a:t>
            </a:r>
            <a:r>
              <a:rPr lang="en-US" i="0" dirty="0" err="1">
                <a:solidFill>
                  <a:srgbClr val="0E1633"/>
                </a:solidFill>
                <a:effectLst/>
              </a:rPr>
              <a:t>Secondmind</a:t>
            </a:r>
            <a:endParaRPr lang="en-US" i="0" dirty="0">
              <a:solidFill>
                <a:srgbClr val="0E1633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ADD0E-60C9-4DBB-AFBA-7492513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B0AEB-C993-4B3B-B038-0B90573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D17521F-BEEE-4090-8E61-029527A89D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331" r="333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/>
          <a:lstStyle/>
          <a:p>
            <a:r>
              <a:rPr lang="el-GR" dirty="0">
                <a:latin typeface="Palatino Linotype" panose="02040502050505030304" pitchFamily="18" charset="0"/>
              </a:rPr>
              <a:t>Σας ευχαριστώ!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44"/>
            <a:ext cx="4966447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E6E0-B242-46D9-ABE6-B318CABC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l-GR" dirty="0"/>
              <a:t>Μυρτώ Σπάθα</a:t>
            </a:r>
            <a:endParaRPr lang="en-US" dirty="0"/>
          </a:p>
          <a:p>
            <a:r>
              <a:rPr lang="en-US" dirty="0"/>
              <a:t>Email: mirtospatha173@gmail.com</a:t>
            </a:r>
          </a:p>
          <a:p>
            <a:r>
              <a:rPr lang="en-US" dirty="0"/>
              <a:t>LinkedIn: Myrto Spatha</a:t>
            </a:r>
          </a:p>
          <a:p>
            <a:r>
              <a:rPr lang="en-US" dirty="0"/>
              <a:t>GitHub: </a:t>
            </a:r>
            <a:r>
              <a:rPr lang="en-US" dirty="0" err="1"/>
              <a:t>MirtoSpatha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4FC5E-CD12-447F-80A6-B27D3009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26/6/2023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609600"/>
            <a:ext cx="5355265" cy="110755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Data Science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1733551"/>
            <a:ext cx="5355266" cy="4418930"/>
          </a:xfrm>
        </p:spPr>
        <p:txBody>
          <a:bodyPr>
            <a:normAutofit/>
          </a:bodyPr>
          <a:lstStyle/>
          <a:p>
            <a:r>
              <a:rPr lang="el-GR" dirty="0"/>
              <a:t>Η Επιστήμη Δεδομένων παίζει μεγάλο ρόλο στη σύγχρονη εποχή, όπου η πληροφορία πολλαπλασιάζεται, διαχέεται και αλλάζει με ταχύτατους ρυθμούς</a:t>
            </a:r>
            <a:r>
              <a:rPr lang="en-US" dirty="0"/>
              <a:t> </a:t>
            </a:r>
            <a:r>
              <a:rPr lang="el-GR" dirty="0"/>
              <a:t>και η αποθήκευσή της είναι όλο και πιο εύκολη. </a:t>
            </a:r>
          </a:p>
          <a:p>
            <a:endParaRPr lang="el-GR" dirty="0"/>
          </a:p>
          <a:p>
            <a:r>
              <a:rPr lang="el-GR" dirty="0"/>
              <a:t>Με την ανάγκη του ψηφιακού μετασχηματισμού και την άνοδο της Τεχνητής Νοημοσύνης ένας Επιστήμονας Δεδομένων είναι χρήσιμος σε όλες τις επιχειρήσεις και οργανισμούς. 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DB7DC61B-A4F6-4345-81B3-92B3A14BB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68" r="3968"/>
          <a:stretch>
            <a:fillRect/>
          </a:stretch>
        </p:blipFill>
        <p:spPr/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7ED4BA62-6399-46E5-9D92-02E52B09B6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83" b="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808383"/>
            <a:ext cx="5355265" cy="9087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</a:rPr>
              <a:t>Data science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1733551"/>
            <a:ext cx="5355266" cy="4418930"/>
          </a:xfrm>
        </p:spPr>
        <p:txBody>
          <a:bodyPr>
            <a:normAutofit fontScale="92500" lnSpcReduction="10000"/>
          </a:bodyPr>
          <a:lstStyle/>
          <a:p>
            <a:r>
              <a:rPr lang="el-GR" dirty="0"/>
              <a:t>Ενέργειες: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Συλλογή, κατανόηση και ανάλυση Δεδομένων.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Επεξεργασία και ερμηνεία Δεδομένων.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/>
              <a:t>Εξαγωγή γνώσης.</a:t>
            </a:r>
          </a:p>
          <a:p>
            <a:pPr marL="457200" indent="-457200">
              <a:buFont typeface="+mj-lt"/>
              <a:buAutoNum type="arabicPeriod"/>
            </a:pPr>
            <a:endParaRPr lang="el-GR" dirty="0"/>
          </a:p>
          <a:p>
            <a:r>
              <a:rPr lang="el-GR" dirty="0"/>
              <a:t>Περιοχές Δραστηριοποίησης: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Business Intelligence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Healthcare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Entertainment</a:t>
            </a:r>
            <a:endParaRPr lang="el-GR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26B4E166-5854-4077-B9F9-D963A3DA28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226" r="8226"/>
          <a:stretch>
            <a:fillRect/>
          </a:stretch>
        </p:blipFill>
        <p:spPr/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44BA3E28-C54A-494F-804C-7412D0317B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83" b="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772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94FF-EE8B-46B3-B2DF-0FBD9B3C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9780"/>
            <a:ext cx="5837276" cy="1625731"/>
          </a:xfrm>
        </p:spPr>
        <p:txBody>
          <a:bodyPr/>
          <a:lstStyle/>
          <a:p>
            <a:r>
              <a:rPr lang="en-US" dirty="0"/>
              <a:t>Data science jobs</a:t>
            </a:r>
            <a:endParaRPr lang="el-G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B411C-EDCF-47FB-BF12-F9466D89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1810389"/>
            <a:ext cx="5355266" cy="34343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Scientist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Analyst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Machine Learning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Business Intelligence Engineer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0C7A2-7F8F-45E8-83D7-2A7882BD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233EA-5533-405D-8424-825D8ED6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26/6/2023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6B0161-5429-4884-B9A2-B5F1C2EF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12B17C54-CFEE-4255-9D67-A0B12E900B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252" r="11252"/>
          <a:stretch>
            <a:fillRect/>
          </a:stretch>
        </p:blipFill>
        <p:spPr/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05D7C17E-B17E-4006-933B-EF0395B070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937" r="15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707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Energy data science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8D6289-D7D9-4547-868F-EBF08AE53A8D}"/>
              </a:ext>
            </a:extLst>
          </p:cNvPr>
          <p:cNvSpPr txBox="1">
            <a:spLocks/>
          </p:cNvSpPr>
          <p:nvPr/>
        </p:nvSpPr>
        <p:spPr>
          <a:xfrm>
            <a:off x="8004099" y="3564141"/>
            <a:ext cx="3761862" cy="305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70B0A3E-847A-4936-A0BD-360CFC3EDDE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863" b="10863"/>
          <a:stretch>
            <a:fillRect/>
          </a:stretch>
        </p:blipFill>
        <p:spPr>
          <a:xfrm>
            <a:off x="4187825" y="4573588"/>
            <a:ext cx="5121275" cy="2300287"/>
          </a:xfrm>
        </p:spPr>
      </p:pic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6937A2C8-0FA4-48F9-B97E-8ACA6A6E51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75" b="11775"/>
          <a:stretch>
            <a:fillRect/>
          </a:stretch>
        </p:blipFill>
        <p:spPr>
          <a:xfrm>
            <a:off x="3194050" y="-9525"/>
            <a:ext cx="8997950" cy="4581525"/>
          </a:xfrm>
        </p:spPr>
      </p:pic>
      <p:pic>
        <p:nvPicPr>
          <p:cNvPr id="81" name="Picture Placeholder 80">
            <a:extLst>
              <a:ext uri="{FF2B5EF4-FFF2-40B4-BE49-F238E27FC236}">
                <a16:creationId xmlns:a16="http://schemas.microsoft.com/office/drawing/2014/main" id="{352B2852-C0F7-40FC-9B6E-0E641AF87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5531" r="155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dirty="0">
                <a:latin typeface="Palatino Linotype" panose="02040502050505030304" pitchFamily="18" charset="0"/>
              </a:rPr>
              <a:t>δραστηριότητες</a:t>
            </a:r>
            <a:endParaRPr lang="en-US" sz="3600" dirty="0">
              <a:latin typeface="Palatino Linotype" panose="0204050205050503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107" y="1690688"/>
            <a:ext cx="8414072" cy="3684588"/>
          </a:xfrm>
        </p:spPr>
        <p:txBody>
          <a:bodyPr>
            <a:normAutofit/>
          </a:bodyPr>
          <a:lstStyle/>
          <a:p>
            <a:r>
              <a:rPr lang="el-GR" sz="2000" dirty="0">
                <a:solidFill>
                  <a:schemeClr val="tx1"/>
                </a:solidFill>
              </a:rPr>
              <a:t>Πρόβλεψη ζήτησης ενέργειας</a:t>
            </a:r>
          </a:p>
          <a:p>
            <a:r>
              <a:rPr lang="el-GR" sz="2000" dirty="0">
                <a:solidFill>
                  <a:schemeClr val="tx1"/>
                </a:solidFill>
              </a:rPr>
              <a:t>Πρόβλεψη κατανάλωσης ανά τομέα ανθρώπινης δραστηριότητας (πχ. βιομηχανία)</a:t>
            </a:r>
          </a:p>
          <a:p>
            <a:r>
              <a:rPr lang="el-GR" sz="2000" dirty="0">
                <a:solidFill>
                  <a:schemeClr val="tx1"/>
                </a:solidFill>
              </a:rPr>
              <a:t>Πρόβλεψη κατανάλωσης ανά είδος χρήσης (πχ. θέρμανση)</a:t>
            </a:r>
          </a:p>
          <a:p>
            <a:r>
              <a:rPr lang="el-GR" sz="2000" dirty="0">
                <a:solidFill>
                  <a:schemeClr val="tx1"/>
                </a:solidFill>
              </a:rPr>
              <a:t>Πρόβλεψη διακοπών ρεύματος 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l-GR" sz="2000" dirty="0">
                <a:solidFill>
                  <a:schemeClr val="tx1"/>
                </a:solidFill>
              </a:rPr>
              <a:t>Ανάλυση τάσεων στον Τομέα της Ενέργειας</a:t>
            </a:r>
          </a:p>
          <a:p>
            <a:r>
              <a:rPr lang="el-GR" sz="2000" dirty="0">
                <a:solidFill>
                  <a:schemeClr val="tx1"/>
                </a:solidFill>
              </a:rPr>
              <a:t>Πρόβλεψη τιμής ηλεκτρισμού</a:t>
            </a:r>
          </a:p>
          <a:p>
            <a:r>
              <a:rPr lang="el-GR" sz="2000" dirty="0">
                <a:solidFill>
                  <a:schemeClr val="tx1"/>
                </a:solidFill>
              </a:rPr>
              <a:t>Πρόβλεψη ενεργειακού μίγματος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0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l-GR" sz="3600" dirty="0">
                <a:latin typeface="Palatino Linotype" panose="02040502050505030304" pitchFamily="18" charset="0"/>
              </a:rPr>
              <a:t>Χρονοσειρέσ</a:t>
            </a:r>
            <a:endParaRPr lang="en-US" sz="3600" dirty="0">
              <a:latin typeface="Palatino Linotype" panose="0204050205050503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237F4-D8FA-4EB0-8875-57E81F3E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10026995" cy="7896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dirty="0"/>
              <a:t>Δεδομένα διακριτού χρόνου που λαμβάνονται σε ισαπέχουσες χρονικές στιγμές</a:t>
            </a:r>
            <a:r>
              <a:rPr lang="en-US" dirty="0"/>
              <a:t> </a:t>
            </a:r>
            <a:r>
              <a:rPr lang="el-GR" dirty="0"/>
              <a:t>και αναδεικνύουν τάσεις και μοτίβα.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028CE-DA21-47EC-B483-3CE6A8E6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04406" y="2808287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u="sng" dirty="0"/>
              <a:t>Ενεργειακά Δεδομένα:</a:t>
            </a:r>
            <a:endParaRPr lang="en-US" u="sng" dirty="0"/>
          </a:p>
          <a:p>
            <a:r>
              <a:rPr lang="el-GR" sz="2200" dirty="0">
                <a:solidFill>
                  <a:srgbClr val="A55B70"/>
                </a:solidFill>
              </a:rPr>
              <a:t>Κατανάλωση ή ζήτηση ενέργειας (</a:t>
            </a:r>
            <a:r>
              <a:rPr lang="en-US" sz="2200" dirty="0">
                <a:solidFill>
                  <a:srgbClr val="A55B70"/>
                </a:solidFill>
              </a:rPr>
              <a:t>kw, mw</a:t>
            </a:r>
            <a:r>
              <a:rPr lang="el-GR" sz="2200" dirty="0">
                <a:solidFill>
                  <a:srgbClr val="A55B70"/>
                </a:solidFill>
              </a:rPr>
              <a:t>)</a:t>
            </a:r>
          </a:p>
          <a:p>
            <a:r>
              <a:rPr lang="el-GR" sz="2000" dirty="0"/>
              <a:t>Τιμής ενέργειας</a:t>
            </a:r>
          </a:p>
          <a:p>
            <a:r>
              <a:rPr lang="el-GR" sz="2000" dirty="0"/>
              <a:t>Πηγές παραγωγής</a:t>
            </a:r>
          </a:p>
          <a:p>
            <a:r>
              <a:rPr lang="el-GR" sz="2000" dirty="0"/>
              <a:t>Συχνότητα διακοπών ρεύματος</a:t>
            </a:r>
          </a:p>
          <a:p>
            <a:r>
              <a:rPr lang="el-GR" sz="2000" dirty="0"/>
              <a:t>Καιρικά δεδομένα</a:t>
            </a:r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6C385-03DD-40B8-8F1B-4E62C60C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C5F2A-97FD-42D5-B08A-F20B3EFD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l-GR" dirty="0"/>
              <a:t>6</a:t>
            </a:r>
            <a:r>
              <a:rPr lang="en-US" dirty="0"/>
              <a:t>/</a:t>
            </a:r>
            <a:r>
              <a:rPr lang="el-GR" dirty="0"/>
              <a:t>6</a:t>
            </a:r>
            <a:r>
              <a:rPr lang="en-US" dirty="0"/>
              <a:t>/20</a:t>
            </a:r>
            <a:r>
              <a:rPr lang="el-GR" dirty="0"/>
              <a:t>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229A0-1321-49E2-9958-3B1F86E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9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3" y="1790636"/>
            <a:ext cx="4946904" cy="3273552"/>
          </a:xfrm>
        </p:spPr>
        <p:txBody>
          <a:bodyPr>
            <a:normAutofit/>
          </a:bodyPr>
          <a:lstStyle/>
          <a:p>
            <a:r>
              <a:rPr lang="el-GR" sz="3600" dirty="0">
                <a:latin typeface="Palatino Linotype" panose="02040502050505030304" pitchFamily="18" charset="0"/>
              </a:rPr>
              <a:t>Πρόβλεψη ζήτησης ενέργειας στην Ισπανία</a:t>
            </a:r>
            <a:endParaRPr lang="en-US" sz="3600" dirty="0">
              <a:latin typeface="Palatino Linotype" panose="02040502050505030304" pitchFamily="18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B4EC8D7-A382-43A0-AFCA-E0597F1B8B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86" r="16886"/>
          <a:stretch>
            <a:fillRect/>
          </a:stretch>
        </p:blipFill>
        <p:spPr>
          <a:xfrm>
            <a:off x="5994400" y="-17463"/>
            <a:ext cx="6192838" cy="688975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24"/>
              <a:gd name="connsiteX1" fmla="*/ 2000 w 10000"/>
              <a:gd name="connsiteY1" fmla="*/ 0 h 10024"/>
              <a:gd name="connsiteX2" fmla="*/ 10000 w 10000"/>
              <a:gd name="connsiteY2" fmla="*/ 0 h 10024"/>
              <a:gd name="connsiteX3" fmla="*/ 9990 w 10000"/>
              <a:gd name="connsiteY3" fmla="*/ 10024 h 10024"/>
              <a:gd name="connsiteX4" fmla="*/ 0 w 10000"/>
              <a:gd name="connsiteY4" fmla="*/ 10000 h 10024"/>
              <a:gd name="connsiteX0" fmla="*/ 0 w 10000"/>
              <a:gd name="connsiteY0" fmla="*/ 11483 h 11507"/>
              <a:gd name="connsiteX1" fmla="*/ 2000 w 10000"/>
              <a:gd name="connsiteY1" fmla="*/ 0 h 11507"/>
              <a:gd name="connsiteX2" fmla="*/ 10000 w 10000"/>
              <a:gd name="connsiteY2" fmla="*/ 1483 h 11507"/>
              <a:gd name="connsiteX3" fmla="*/ 9990 w 10000"/>
              <a:gd name="connsiteY3" fmla="*/ 11507 h 11507"/>
              <a:gd name="connsiteX4" fmla="*/ 0 w 10000"/>
              <a:gd name="connsiteY4" fmla="*/ 11483 h 11507"/>
              <a:gd name="connsiteX0" fmla="*/ 0 w 9990"/>
              <a:gd name="connsiteY0" fmla="*/ 11507 h 11531"/>
              <a:gd name="connsiteX1" fmla="*/ 2000 w 9990"/>
              <a:gd name="connsiteY1" fmla="*/ 24 h 11531"/>
              <a:gd name="connsiteX2" fmla="*/ 9972 w 9990"/>
              <a:gd name="connsiteY2" fmla="*/ 0 h 11531"/>
              <a:gd name="connsiteX3" fmla="*/ 9990 w 9990"/>
              <a:gd name="connsiteY3" fmla="*/ 11531 h 11531"/>
              <a:gd name="connsiteX4" fmla="*/ 0 w 9990"/>
              <a:gd name="connsiteY4" fmla="*/ 11507 h 11531"/>
              <a:gd name="connsiteX0" fmla="*/ 3231 w 13231"/>
              <a:gd name="connsiteY0" fmla="*/ 9979 h 10000"/>
              <a:gd name="connsiteX1" fmla="*/ 19 w 13231"/>
              <a:gd name="connsiteY1" fmla="*/ 4905 h 10000"/>
              <a:gd name="connsiteX2" fmla="*/ 5233 w 13231"/>
              <a:gd name="connsiteY2" fmla="*/ 21 h 10000"/>
              <a:gd name="connsiteX3" fmla="*/ 13213 w 13231"/>
              <a:gd name="connsiteY3" fmla="*/ 0 h 10000"/>
              <a:gd name="connsiteX4" fmla="*/ 13231 w 13231"/>
              <a:gd name="connsiteY4" fmla="*/ 10000 h 10000"/>
              <a:gd name="connsiteX5" fmla="*/ 3231 w 13231"/>
              <a:gd name="connsiteY5" fmla="*/ 9979 h 10000"/>
              <a:gd name="connsiteX0" fmla="*/ 3429 w 13429"/>
              <a:gd name="connsiteY0" fmla="*/ 9979 h 10000"/>
              <a:gd name="connsiteX1" fmla="*/ 18 w 13429"/>
              <a:gd name="connsiteY1" fmla="*/ 6927 h 10000"/>
              <a:gd name="connsiteX2" fmla="*/ 5431 w 13429"/>
              <a:gd name="connsiteY2" fmla="*/ 21 h 10000"/>
              <a:gd name="connsiteX3" fmla="*/ 13411 w 13429"/>
              <a:gd name="connsiteY3" fmla="*/ 0 h 10000"/>
              <a:gd name="connsiteX4" fmla="*/ 13429 w 13429"/>
              <a:gd name="connsiteY4" fmla="*/ 10000 h 10000"/>
              <a:gd name="connsiteX5" fmla="*/ 3429 w 13429"/>
              <a:gd name="connsiteY5" fmla="*/ 9979 h 10000"/>
              <a:gd name="connsiteX0" fmla="*/ 3581 w 13581"/>
              <a:gd name="connsiteY0" fmla="*/ 9979 h 10000"/>
              <a:gd name="connsiteX1" fmla="*/ 2816 w 13581"/>
              <a:gd name="connsiteY1" fmla="*/ 1658 h 10000"/>
              <a:gd name="connsiteX2" fmla="*/ 170 w 13581"/>
              <a:gd name="connsiteY2" fmla="*/ 6927 h 10000"/>
              <a:gd name="connsiteX3" fmla="*/ 5583 w 13581"/>
              <a:gd name="connsiteY3" fmla="*/ 21 h 10000"/>
              <a:gd name="connsiteX4" fmla="*/ 13563 w 13581"/>
              <a:gd name="connsiteY4" fmla="*/ 0 h 10000"/>
              <a:gd name="connsiteX5" fmla="*/ 13581 w 13581"/>
              <a:gd name="connsiteY5" fmla="*/ 10000 h 10000"/>
              <a:gd name="connsiteX6" fmla="*/ 3581 w 13581"/>
              <a:gd name="connsiteY6" fmla="*/ 9979 h 10000"/>
              <a:gd name="connsiteX0" fmla="*/ 3750 w 13750"/>
              <a:gd name="connsiteY0" fmla="*/ 9979 h 10000"/>
              <a:gd name="connsiteX1" fmla="*/ 1135 w 13750"/>
              <a:gd name="connsiteY1" fmla="*/ 7355 h 10000"/>
              <a:gd name="connsiteX2" fmla="*/ 339 w 13750"/>
              <a:gd name="connsiteY2" fmla="*/ 6927 h 10000"/>
              <a:gd name="connsiteX3" fmla="*/ 5752 w 13750"/>
              <a:gd name="connsiteY3" fmla="*/ 21 h 10000"/>
              <a:gd name="connsiteX4" fmla="*/ 13732 w 13750"/>
              <a:gd name="connsiteY4" fmla="*/ 0 h 10000"/>
              <a:gd name="connsiteX5" fmla="*/ 13750 w 13750"/>
              <a:gd name="connsiteY5" fmla="*/ 10000 h 10000"/>
              <a:gd name="connsiteX6" fmla="*/ 3750 w 13750"/>
              <a:gd name="connsiteY6" fmla="*/ 9979 h 10000"/>
              <a:gd name="connsiteX0" fmla="*/ 3699 w 13699"/>
              <a:gd name="connsiteY0" fmla="*/ 9979 h 10000"/>
              <a:gd name="connsiteX1" fmla="*/ 1341 w 13699"/>
              <a:gd name="connsiteY1" fmla="*/ 9356 h 10000"/>
              <a:gd name="connsiteX2" fmla="*/ 1084 w 13699"/>
              <a:gd name="connsiteY2" fmla="*/ 7355 h 10000"/>
              <a:gd name="connsiteX3" fmla="*/ 288 w 13699"/>
              <a:gd name="connsiteY3" fmla="*/ 6927 h 10000"/>
              <a:gd name="connsiteX4" fmla="*/ 5701 w 13699"/>
              <a:gd name="connsiteY4" fmla="*/ 21 h 10000"/>
              <a:gd name="connsiteX5" fmla="*/ 13681 w 13699"/>
              <a:gd name="connsiteY5" fmla="*/ 0 h 10000"/>
              <a:gd name="connsiteX6" fmla="*/ 13699 w 13699"/>
              <a:gd name="connsiteY6" fmla="*/ 10000 h 10000"/>
              <a:gd name="connsiteX7" fmla="*/ 3699 w 13699"/>
              <a:gd name="connsiteY7" fmla="*/ 9979 h 10000"/>
              <a:gd name="connsiteX0" fmla="*/ 4543 w 14543"/>
              <a:gd name="connsiteY0" fmla="*/ 9979 h 10000"/>
              <a:gd name="connsiteX1" fmla="*/ 2185 w 14543"/>
              <a:gd name="connsiteY1" fmla="*/ 9356 h 10000"/>
              <a:gd name="connsiteX2" fmla="*/ 50 w 14543"/>
              <a:gd name="connsiteY2" fmla="*/ 8437 h 10000"/>
              <a:gd name="connsiteX3" fmla="*/ 1132 w 14543"/>
              <a:gd name="connsiteY3" fmla="*/ 6927 h 10000"/>
              <a:gd name="connsiteX4" fmla="*/ 6545 w 14543"/>
              <a:gd name="connsiteY4" fmla="*/ 21 h 10000"/>
              <a:gd name="connsiteX5" fmla="*/ 14525 w 14543"/>
              <a:gd name="connsiteY5" fmla="*/ 0 h 10000"/>
              <a:gd name="connsiteX6" fmla="*/ 14543 w 14543"/>
              <a:gd name="connsiteY6" fmla="*/ 10000 h 10000"/>
              <a:gd name="connsiteX7" fmla="*/ 4543 w 14543"/>
              <a:gd name="connsiteY7" fmla="*/ 9979 h 10000"/>
              <a:gd name="connsiteX0" fmla="*/ 4498 w 14498"/>
              <a:gd name="connsiteY0" fmla="*/ 9979 h 10000"/>
              <a:gd name="connsiteX1" fmla="*/ 2140 w 14498"/>
              <a:gd name="connsiteY1" fmla="*/ 9356 h 10000"/>
              <a:gd name="connsiteX2" fmla="*/ 5 w 14498"/>
              <a:gd name="connsiteY2" fmla="*/ 8437 h 10000"/>
              <a:gd name="connsiteX3" fmla="*/ 6636 w 14498"/>
              <a:gd name="connsiteY3" fmla="*/ 4967 h 10000"/>
              <a:gd name="connsiteX4" fmla="*/ 6500 w 14498"/>
              <a:gd name="connsiteY4" fmla="*/ 21 h 10000"/>
              <a:gd name="connsiteX5" fmla="*/ 14480 w 14498"/>
              <a:gd name="connsiteY5" fmla="*/ 0 h 10000"/>
              <a:gd name="connsiteX6" fmla="*/ 14498 w 14498"/>
              <a:gd name="connsiteY6" fmla="*/ 10000 h 10000"/>
              <a:gd name="connsiteX7" fmla="*/ 4498 w 14498"/>
              <a:gd name="connsiteY7" fmla="*/ 9979 h 10000"/>
              <a:gd name="connsiteX0" fmla="*/ 4498 w 14498"/>
              <a:gd name="connsiteY0" fmla="*/ 9979 h 10000"/>
              <a:gd name="connsiteX1" fmla="*/ 2140 w 14498"/>
              <a:gd name="connsiteY1" fmla="*/ 9356 h 10000"/>
              <a:gd name="connsiteX2" fmla="*/ 5 w 14498"/>
              <a:gd name="connsiteY2" fmla="*/ 8437 h 10000"/>
              <a:gd name="connsiteX3" fmla="*/ 6636 w 14498"/>
              <a:gd name="connsiteY3" fmla="*/ 4967 h 10000"/>
              <a:gd name="connsiteX4" fmla="*/ 6500 w 14498"/>
              <a:gd name="connsiteY4" fmla="*/ 21 h 10000"/>
              <a:gd name="connsiteX5" fmla="*/ 14480 w 14498"/>
              <a:gd name="connsiteY5" fmla="*/ 0 h 10000"/>
              <a:gd name="connsiteX6" fmla="*/ 14498 w 14498"/>
              <a:gd name="connsiteY6" fmla="*/ 10000 h 10000"/>
              <a:gd name="connsiteX7" fmla="*/ 4498 w 14498"/>
              <a:gd name="connsiteY7" fmla="*/ 9979 h 10000"/>
              <a:gd name="connsiteX0" fmla="*/ 2374 w 12374"/>
              <a:gd name="connsiteY0" fmla="*/ 9979 h 10000"/>
              <a:gd name="connsiteX1" fmla="*/ 16 w 12374"/>
              <a:gd name="connsiteY1" fmla="*/ 9356 h 10000"/>
              <a:gd name="connsiteX2" fmla="*/ 8011 w 12374"/>
              <a:gd name="connsiteY2" fmla="*/ 8845 h 10000"/>
              <a:gd name="connsiteX3" fmla="*/ 4512 w 12374"/>
              <a:gd name="connsiteY3" fmla="*/ 4967 h 10000"/>
              <a:gd name="connsiteX4" fmla="*/ 4376 w 12374"/>
              <a:gd name="connsiteY4" fmla="*/ 21 h 10000"/>
              <a:gd name="connsiteX5" fmla="*/ 12356 w 12374"/>
              <a:gd name="connsiteY5" fmla="*/ 0 h 10000"/>
              <a:gd name="connsiteX6" fmla="*/ 12374 w 12374"/>
              <a:gd name="connsiteY6" fmla="*/ 10000 h 10000"/>
              <a:gd name="connsiteX7" fmla="*/ 2374 w 12374"/>
              <a:gd name="connsiteY7" fmla="*/ 9979 h 10000"/>
              <a:gd name="connsiteX0" fmla="*/ 2378 w 12378"/>
              <a:gd name="connsiteY0" fmla="*/ 9979 h 10000"/>
              <a:gd name="connsiteX1" fmla="*/ 20 w 12378"/>
              <a:gd name="connsiteY1" fmla="*/ 9356 h 10000"/>
              <a:gd name="connsiteX2" fmla="*/ 6165 w 12378"/>
              <a:gd name="connsiteY2" fmla="*/ 8396 h 10000"/>
              <a:gd name="connsiteX3" fmla="*/ 4516 w 12378"/>
              <a:gd name="connsiteY3" fmla="*/ 4967 h 10000"/>
              <a:gd name="connsiteX4" fmla="*/ 4380 w 12378"/>
              <a:gd name="connsiteY4" fmla="*/ 21 h 10000"/>
              <a:gd name="connsiteX5" fmla="*/ 12360 w 12378"/>
              <a:gd name="connsiteY5" fmla="*/ 0 h 10000"/>
              <a:gd name="connsiteX6" fmla="*/ 12378 w 12378"/>
              <a:gd name="connsiteY6" fmla="*/ 10000 h 10000"/>
              <a:gd name="connsiteX7" fmla="*/ 2378 w 12378"/>
              <a:gd name="connsiteY7" fmla="*/ 9979 h 10000"/>
              <a:gd name="connsiteX0" fmla="*/ 2448 w 12448"/>
              <a:gd name="connsiteY0" fmla="*/ 9979 h 10000"/>
              <a:gd name="connsiteX1" fmla="*/ 90 w 12448"/>
              <a:gd name="connsiteY1" fmla="*/ 9356 h 10000"/>
              <a:gd name="connsiteX2" fmla="*/ 4586 w 12448"/>
              <a:gd name="connsiteY2" fmla="*/ 4967 h 10000"/>
              <a:gd name="connsiteX3" fmla="*/ 4450 w 12448"/>
              <a:gd name="connsiteY3" fmla="*/ 21 h 10000"/>
              <a:gd name="connsiteX4" fmla="*/ 12430 w 12448"/>
              <a:gd name="connsiteY4" fmla="*/ 0 h 10000"/>
              <a:gd name="connsiteX5" fmla="*/ 12448 w 12448"/>
              <a:gd name="connsiteY5" fmla="*/ 10000 h 10000"/>
              <a:gd name="connsiteX6" fmla="*/ 2448 w 12448"/>
              <a:gd name="connsiteY6" fmla="*/ 9979 h 10000"/>
              <a:gd name="connsiteX0" fmla="*/ 320 w 10320"/>
              <a:gd name="connsiteY0" fmla="*/ 9979 h 10000"/>
              <a:gd name="connsiteX1" fmla="*/ 2458 w 10320"/>
              <a:gd name="connsiteY1" fmla="*/ 4967 h 10000"/>
              <a:gd name="connsiteX2" fmla="*/ 2322 w 10320"/>
              <a:gd name="connsiteY2" fmla="*/ 21 h 10000"/>
              <a:gd name="connsiteX3" fmla="*/ 10302 w 10320"/>
              <a:gd name="connsiteY3" fmla="*/ 0 h 10000"/>
              <a:gd name="connsiteX4" fmla="*/ 10320 w 10320"/>
              <a:gd name="connsiteY4" fmla="*/ 10000 h 10000"/>
              <a:gd name="connsiteX5" fmla="*/ 320 w 10320"/>
              <a:gd name="connsiteY5" fmla="*/ 9979 h 10000"/>
              <a:gd name="connsiteX0" fmla="*/ 1998 w 11998"/>
              <a:gd name="connsiteY0" fmla="*/ 9979 h 10000"/>
              <a:gd name="connsiteX1" fmla="*/ 67 w 11998"/>
              <a:gd name="connsiteY1" fmla="*/ 4109 h 10000"/>
              <a:gd name="connsiteX2" fmla="*/ 4000 w 11998"/>
              <a:gd name="connsiteY2" fmla="*/ 21 h 10000"/>
              <a:gd name="connsiteX3" fmla="*/ 11980 w 11998"/>
              <a:gd name="connsiteY3" fmla="*/ 0 h 10000"/>
              <a:gd name="connsiteX4" fmla="*/ 11998 w 11998"/>
              <a:gd name="connsiteY4" fmla="*/ 10000 h 10000"/>
              <a:gd name="connsiteX5" fmla="*/ 1998 w 11998"/>
              <a:gd name="connsiteY5" fmla="*/ 9979 h 10000"/>
              <a:gd name="connsiteX0" fmla="*/ 1680 w 11680"/>
              <a:gd name="connsiteY0" fmla="*/ 9979 h 10000"/>
              <a:gd name="connsiteX1" fmla="*/ 90 w 11680"/>
              <a:gd name="connsiteY1" fmla="*/ 5395 h 10000"/>
              <a:gd name="connsiteX2" fmla="*/ 3682 w 11680"/>
              <a:gd name="connsiteY2" fmla="*/ 21 h 10000"/>
              <a:gd name="connsiteX3" fmla="*/ 11662 w 11680"/>
              <a:gd name="connsiteY3" fmla="*/ 0 h 10000"/>
              <a:gd name="connsiteX4" fmla="*/ 11680 w 11680"/>
              <a:gd name="connsiteY4" fmla="*/ 10000 h 10000"/>
              <a:gd name="connsiteX5" fmla="*/ 1680 w 11680"/>
              <a:gd name="connsiteY5" fmla="*/ 9979 h 10000"/>
              <a:gd name="connsiteX0" fmla="*/ 1680 w 11680"/>
              <a:gd name="connsiteY0" fmla="*/ 9979 h 10000"/>
              <a:gd name="connsiteX1" fmla="*/ 90 w 11680"/>
              <a:gd name="connsiteY1" fmla="*/ 5395 h 10000"/>
              <a:gd name="connsiteX2" fmla="*/ 3682 w 11680"/>
              <a:gd name="connsiteY2" fmla="*/ 21 h 10000"/>
              <a:gd name="connsiteX3" fmla="*/ 11662 w 11680"/>
              <a:gd name="connsiteY3" fmla="*/ 0 h 10000"/>
              <a:gd name="connsiteX4" fmla="*/ 11680 w 11680"/>
              <a:gd name="connsiteY4" fmla="*/ 10000 h 10000"/>
              <a:gd name="connsiteX5" fmla="*/ 1680 w 11680"/>
              <a:gd name="connsiteY5" fmla="*/ 9979 h 10000"/>
              <a:gd name="connsiteX0" fmla="*/ 1590 w 11590"/>
              <a:gd name="connsiteY0" fmla="*/ 9979 h 10000"/>
              <a:gd name="connsiteX1" fmla="*/ 0 w 11590"/>
              <a:gd name="connsiteY1" fmla="*/ 5395 h 10000"/>
              <a:gd name="connsiteX2" fmla="*/ 3592 w 11590"/>
              <a:gd name="connsiteY2" fmla="*/ 21 h 10000"/>
              <a:gd name="connsiteX3" fmla="*/ 11572 w 11590"/>
              <a:gd name="connsiteY3" fmla="*/ 0 h 10000"/>
              <a:gd name="connsiteX4" fmla="*/ 11590 w 11590"/>
              <a:gd name="connsiteY4" fmla="*/ 10000 h 10000"/>
              <a:gd name="connsiteX5" fmla="*/ 1590 w 11590"/>
              <a:gd name="connsiteY5" fmla="*/ 9979 h 10000"/>
              <a:gd name="connsiteX0" fmla="*/ 1602 w 11602"/>
              <a:gd name="connsiteY0" fmla="*/ 9979 h 10000"/>
              <a:gd name="connsiteX1" fmla="*/ 12 w 11602"/>
              <a:gd name="connsiteY1" fmla="*/ 5395 h 10000"/>
              <a:gd name="connsiteX2" fmla="*/ 354 w 11602"/>
              <a:gd name="connsiteY2" fmla="*/ 2128 h 10000"/>
              <a:gd name="connsiteX3" fmla="*/ 3604 w 11602"/>
              <a:gd name="connsiteY3" fmla="*/ 21 h 10000"/>
              <a:gd name="connsiteX4" fmla="*/ 11584 w 11602"/>
              <a:gd name="connsiteY4" fmla="*/ 0 h 10000"/>
              <a:gd name="connsiteX5" fmla="*/ 11602 w 11602"/>
              <a:gd name="connsiteY5" fmla="*/ 10000 h 10000"/>
              <a:gd name="connsiteX6" fmla="*/ 1602 w 11602"/>
              <a:gd name="connsiteY6" fmla="*/ 9979 h 10000"/>
              <a:gd name="connsiteX0" fmla="*/ 1567 w 11567"/>
              <a:gd name="connsiteY0" fmla="*/ 9979 h 10000"/>
              <a:gd name="connsiteX1" fmla="*/ 62 w 11567"/>
              <a:gd name="connsiteY1" fmla="*/ 5620 h 10000"/>
              <a:gd name="connsiteX2" fmla="*/ 319 w 11567"/>
              <a:gd name="connsiteY2" fmla="*/ 2128 h 10000"/>
              <a:gd name="connsiteX3" fmla="*/ 3569 w 11567"/>
              <a:gd name="connsiteY3" fmla="*/ 21 h 10000"/>
              <a:gd name="connsiteX4" fmla="*/ 11549 w 11567"/>
              <a:gd name="connsiteY4" fmla="*/ 0 h 10000"/>
              <a:gd name="connsiteX5" fmla="*/ 11567 w 11567"/>
              <a:gd name="connsiteY5" fmla="*/ 10000 h 10000"/>
              <a:gd name="connsiteX6" fmla="*/ 1567 w 11567"/>
              <a:gd name="connsiteY6" fmla="*/ 9979 h 10000"/>
              <a:gd name="connsiteX0" fmla="*/ 1486 w 11486"/>
              <a:gd name="connsiteY0" fmla="*/ 9979 h 10000"/>
              <a:gd name="connsiteX1" fmla="*/ 266 w 11486"/>
              <a:gd name="connsiteY1" fmla="*/ 8009 h 10000"/>
              <a:gd name="connsiteX2" fmla="*/ 238 w 11486"/>
              <a:gd name="connsiteY2" fmla="*/ 2128 h 10000"/>
              <a:gd name="connsiteX3" fmla="*/ 3488 w 11486"/>
              <a:gd name="connsiteY3" fmla="*/ 21 h 10000"/>
              <a:gd name="connsiteX4" fmla="*/ 11468 w 11486"/>
              <a:gd name="connsiteY4" fmla="*/ 0 h 10000"/>
              <a:gd name="connsiteX5" fmla="*/ 11486 w 11486"/>
              <a:gd name="connsiteY5" fmla="*/ 10000 h 10000"/>
              <a:gd name="connsiteX6" fmla="*/ 1486 w 11486"/>
              <a:gd name="connsiteY6" fmla="*/ 9979 h 10000"/>
              <a:gd name="connsiteX0" fmla="*/ 1486 w 11486"/>
              <a:gd name="connsiteY0" fmla="*/ 9979 h 10000"/>
              <a:gd name="connsiteX1" fmla="*/ 266 w 11486"/>
              <a:gd name="connsiteY1" fmla="*/ 8009 h 10000"/>
              <a:gd name="connsiteX2" fmla="*/ 238 w 11486"/>
              <a:gd name="connsiteY2" fmla="*/ 2128 h 10000"/>
              <a:gd name="connsiteX3" fmla="*/ 3488 w 11486"/>
              <a:gd name="connsiteY3" fmla="*/ 21 h 10000"/>
              <a:gd name="connsiteX4" fmla="*/ 11468 w 11486"/>
              <a:gd name="connsiteY4" fmla="*/ 0 h 10000"/>
              <a:gd name="connsiteX5" fmla="*/ 11486 w 11486"/>
              <a:gd name="connsiteY5" fmla="*/ 10000 h 10000"/>
              <a:gd name="connsiteX6" fmla="*/ 1486 w 11486"/>
              <a:gd name="connsiteY6" fmla="*/ 9979 h 10000"/>
              <a:gd name="connsiteX0" fmla="*/ 1486 w 11486"/>
              <a:gd name="connsiteY0" fmla="*/ 9979 h 10000"/>
              <a:gd name="connsiteX1" fmla="*/ 266 w 11486"/>
              <a:gd name="connsiteY1" fmla="*/ 8009 h 10000"/>
              <a:gd name="connsiteX2" fmla="*/ 238 w 11486"/>
              <a:gd name="connsiteY2" fmla="*/ 2128 h 10000"/>
              <a:gd name="connsiteX3" fmla="*/ 3488 w 11486"/>
              <a:gd name="connsiteY3" fmla="*/ 21 h 10000"/>
              <a:gd name="connsiteX4" fmla="*/ 11468 w 11486"/>
              <a:gd name="connsiteY4" fmla="*/ 0 h 10000"/>
              <a:gd name="connsiteX5" fmla="*/ 11486 w 11486"/>
              <a:gd name="connsiteY5" fmla="*/ 10000 h 10000"/>
              <a:gd name="connsiteX6" fmla="*/ 1486 w 11486"/>
              <a:gd name="connsiteY6" fmla="*/ 9979 h 10000"/>
              <a:gd name="connsiteX0" fmla="*/ 2027 w 11486"/>
              <a:gd name="connsiteY0" fmla="*/ 9959 h 10000"/>
              <a:gd name="connsiteX1" fmla="*/ 266 w 11486"/>
              <a:gd name="connsiteY1" fmla="*/ 8009 h 10000"/>
              <a:gd name="connsiteX2" fmla="*/ 238 w 11486"/>
              <a:gd name="connsiteY2" fmla="*/ 2128 h 10000"/>
              <a:gd name="connsiteX3" fmla="*/ 3488 w 11486"/>
              <a:gd name="connsiteY3" fmla="*/ 21 h 10000"/>
              <a:gd name="connsiteX4" fmla="*/ 11468 w 11486"/>
              <a:gd name="connsiteY4" fmla="*/ 0 h 10000"/>
              <a:gd name="connsiteX5" fmla="*/ 11486 w 11486"/>
              <a:gd name="connsiteY5" fmla="*/ 10000 h 10000"/>
              <a:gd name="connsiteX6" fmla="*/ 2027 w 11486"/>
              <a:gd name="connsiteY6" fmla="*/ 9959 h 10000"/>
              <a:gd name="connsiteX0" fmla="*/ 2757 w 12216"/>
              <a:gd name="connsiteY0" fmla="*/ 9959 h 10000"/>
              <a:gd name="connsiteX1" fmla="*/ 0 w 12216"/>
              <a:gd name="connsiteY1" fmla="*/ 8172 h 10000"/>
              <a:gd name="connsiteX2" fmla="*/ 968 w 12216"/>
              <a:gd name="connsiteY2" fmla="*/ 2128 h 10000"/>
              <a:gd name="connsiteX3" fmla="*/ 4218 w 12216"/>
              <a:gd name="connsiteY3" fmla="*/ 21 h 10000"/>
              <a:gd name="connsiteX4" fmla="*/ 12198 w 12216"/>
              <a:gd name="connsiteY4" fmla="*/ 0 h 10000"/>
              <a:gd name="connsiteX5" fmla="*/ 12216 w 12216"/>
              <a:gd name="connsiteY5" fmla="*/ 10000 h 10000"/>
              <a:gd name="connsiteX6" fmla="*/ 2757 w 12216"/>
              <a:gd name="connsiteY6" fmla="*/ 9959 h 10000"/>
              <a:gd name="connsiteX0" fmla="*/ 3168 w 12627"/>
              <a:gd name="connsiteY0" fmla="*/ 9959 h 10000"/>
              <a:gd name="connsiteX1" fmla="*/ 411 w 12627"/>
              <a:gd name="connsiteY1" fmla="*/ 8172 h 10000"/>
              <a:gd name="connsiteX2" fmla="*/ 205 w 12627"/>
              <a:gd name="connsiteY2" fmla="*/ 1184 h 10000"/>
              <a:gd name="connsiteX3" fmla="*/ 4629 w 12627"/>
              <a:gd name="connsiteY3" fmla="*/ 21 h 10000"/>
              <a:gd name="connsiteX4" fmla="*/ 12609 w 12627"/>
              <a:gd name="connsiteY4" fmla="*/ 0 h 10000"/>
              <a:gd name="connsiteX5" fmla="*/ 12627 w 12627"/>
              <a:gd name="connsiteY5" fmla="*/ 10000 h 10000"/>
              <a:gd name="connsiteX6" fmla="*/ 3168 w 12627"/>
              <a:gd name="connsiteY6" fmla="*/ 9959 h 10000"/>
              <a:gd name="connsiteX0" fmla="*/ 3031 w 12490"/>
              <a:gd name="connsiteY0" fmla="*/ 9959 h 10000"/>
              <a:gd name="connsiteX1" fmla="*/ 2942 w 12490"/>
              <a:gd name="connsiteY1" fmla="*/ 8300 h 10000"/>
              <a:gd name="connsiteX2" fmla="*/ 68 w 12490"/>
              <a:gd name="connsiteY2" fmla="*/ 1184 h 10000"/>
              <a:gd name="connsiteX3" fmla="*/ 4492 w 12490"/>
              <a:gd name="connsiteY3" fmla="*/ 21 h 10000"/>
              <a:gd name="connsiteX4" fmla="*/ 12472 w 12490"/>
              <a:gd name="connsiteY4" fmla="*/ 0 h 10000"/>
              <a:gd name="connsiteX5" fmla="*/ 12490 w 12490"/>
              <a:gd name="connsiteY5" fmla="*/ 10000 h 10000"/>
              <a:gd name="connsiteX6" fmla="*/ 3031 w 12490"/>
              <a:gd name="connsiteY6" fmla="*/ 9959 h 10000"/>
              <a:gd name="connsiteX0" fmla="*/ 3671 w 12490"/>
              <a:gd name="connsiteY0" fmla="*/ 9959 h 10000"/>
              <a:gd name="connsiteX1" fmla="*/ 2942 w 12490"/>
              <a:gd name="connsiteY1" fmla="*/ 8300 h 10000"/>
              <a:gd name="connsiteX2" fmla="*/ 68 w 12490"/>
              <a:gd name="connsiteY2" fmla="*/ 1184 h 10000"/>
              <a:gd name="connsiteX3" fmla="*/ 4492 w 12490"/>
              <a:gd name="connsiteY3" fmla="*/ 21 h 10000"/>
              <a:gd name="connsiteX4" fmla="*/ 12472 w 12490"/>
              <a:gd name="connsiteY4" fmla="*/ 0 h 10000"/>
              <a:gd name="connsiteX5" fmla="*/ 12490 w 12490"/>
              <a:gd name="connsiteY5" fmla="*/ 10000 h 10000"/>
              <a:gd name="connsiteX6" fmla="*/ 3671 w 12490"/>
              <a:gd name="connsiteY6" fmla="*/ 9959 h 10000"/>
              <a:gd name="connsiteX0" fmla="*/ 4667 w 12490"/>
              <a:gd name="connsiteY0" fmla="*/ 9806 h 10000"/>
              <a:gd name="connsiteX1" fmla="*/ 2942 w 12490"/>
              <a:gd name="connsiteY1" fmla="*/ 8300 h 10000"/>
              <a:gd name="connsiteX2" fmla="*/ 68 w 12490"/>
              <a:gd name="connsiteY2" fmla="*/ 1184 h 10000"/>
              <a:gd name="connsiteX3" fmla="*/ 4492 w 12490"/>
              <a:gd name="connsiteY3" fmla="*/ 21 h 10000"/>
              <a:gd name="connsiteX4" fmla="*/ 12472 w 12490"/>
              <a:gd name="connsiteY4" fmla="*/ 0 h 10000"/>
              <a:gd name="connsiteX5" fmla="*/ 12490 w 12490"/>
              <a:gd name="connsiteY5" fmla="*/ 10000 h 10000"/>
              <a:gd name="connsiteX6" fmla="*/ 4667 w 12490"/>
              <a:gd name="connsiteY6" fmla="*/ 9806 h 10000"/>
              <a:gd name="connsiteX0" fmla="*/ 4672 w 12495"/>
              <a:gd name="connsiteY0" fmla="*/ 9806 h 10000"/>
              <a:gd name="connsiteX1" fmla="*/ 2627 w 12495"/>
              <a:gd name="connsiteY1" fmla="*/ 8785 h 10000"/>
              <a:gd name="connsiteX2" fmla="*/ 73 w 12495"/>
              <a:gd name="connsiteY2" fmla="*/ 1184 h 10000"/>
              <a:gd name="connsiteX3" fmla="*/ 4497 w 12495"/>
              <a:gd name="connsiteY3" fmla="*/ 21 h 10000"/>
              <a:gd name="connsiteX4" fmla="*/ 12477 w 12495"/>
              <a:gd name="connsiteY4" fmla="*/ 0 h 10000"/>
              <a:gd name="connsiteX5" fmla="*/ 12495 w 12495"/>
              <a:gd name="connsiteY5" fmla="*/ 10000 h 10000"/>
              <a:gd name="connsiteX6" fmla="*/ 4672 w 12495"/>
              <a:gd name="connsiteY6" fmla="*/ 9806 h 10000"/>
              <a:gd name="connsiteX0" fmla="*/ 4636 w 12495"/>
              <a:gd name="connsiteY0" fmla="*/ 9985 h 10000"/>
              <a:gd name="connsiteX1" fmla="*/ 2627 w 12495"/>
              <a:gd name="connsiteY1" fmla="*/ 8785 h 10000"/>
              <a:gd name="connsiteX2" fmla="*/ 73 w 12495"/>
              <a:gd name="connsiteY2" fmla="*/ 1184 h 10000"/>
              <a:gd name="connsiteX3" fmla="*/ 4497 w 12495"/>
              <a:gd name="connsiteY3" fmla="*/ 21 h 10000"/>
              <a:gd name="connsiteX4" fmla="*/ 12477 w 12495"/>
              <a:gd name="connsiteY4" fmla="*/ 0 h 10000"/>
              <a:gd name="connsiteX5" fmla="*/ 12495 w 12495"/>
              <a:gd name="connsiteY5" fmla="*/ 10000 h 10000"/>
              <a:gd name="connsiteX6" fmla="*/ 4636 w 12495"/>
              <a:gd name="connsiteY6" fmla="*/ 9985 h 10000"/>
              <a:gd name="connsiteX0" fmla="*/ 4636 w 12495"/>
              <a:gd name="connsiteY0" fmla="*/ 9985 h 10000"/>
              <a:gd name="connsiteX1" fmla="*/ 2627 w 12495"/>
              <a:gd name="connsiteY1" fmla="*/ 8785 h 10000"/>
              <a:gd name="connsiteX2" fmla="*/ 73 w 12495"/>
              <a:gd name="connsiteY2" fmla="*/ 1184 h 10000"/>
              <a:gd name="connsiteX3" fmla="*/ 4497 w 12495"/>
              <a:gd name="connsiteY3" fmla="*/ 21 h 10000"/>
              <a:gd name="connsiteX4" fmla="*/ 12477 w 12495"/>
              <a:gd name="connsiteY4" fmla="*/ 0 h 10000"/>
              <a:gd name="connsiteX5" fmla="*/ 12495 w 12495"/>
              <a:gd name="connsiteY5" fmla="*/ 10000 h 10000"/>
              <a:gd name="connsiteX6" fmla="*/ 4636 w 12495"/>
              <a:gd name="connsiteY6" fmla="*/ 9985 h 10000"/>
              <a:gd name="connsiteX0" fmla="*/ 4590 w 12449"/>
              <a:gd name="connsiteY0" fmla="*/ 9985 h 10000"/>
              <a:gd name="connsiteX1" fmla="*/ 2581 w 12449"/>
              <a:gd name="connsiteY1" fmla="*/ 8785 h 10000"/>
              <a:gd name="connsiteX2" fmla="*/ 2595 w 12449"/>
              <a:gd name="connsiteY2" fmla="*/ 8754 h 10000"/>
              <a:gd name="connsiteX3" fmla="*/ 27 w 12449"/>
              <a:gd name="connsiteY3" fmla="*/ 1184 h 10000"/>
              <a:gd name="connsiteX4" fmla="*/ 4451 w 12449"/>
              <a:gd name="connsiteY4" fmla="*/ 21 h 10000"/>
              <a:gd name="connsiteX5" fmla="*/ 12431 w 12449"/>
              <a:gd name="connsiteY5" fmla="*/ 0 h 10000"/>
              <a:gd name="connsiteX6" fmla="*/ 12449 w 12449"/>
              <a:gd name="connsiteY6" fmla="*/ 10000 h 10000"/>
              <a:gd name="connsiteX7" fmla="*/ 4590 w 12449"/>
              <a:gd name="connsiteY7" fmla="*/ 9985 h 10000"/>
              <a:gd name="connsiteX0" fmla="*/ 4594 w 12453"/>
              <a:gd name="connsiteY0" fmla="*/ 9985 h 10000"/>
              <a:gd name="connsiteX1" fmla="*/ 2585 w 12453"/>
              <a:gd name="connsiteY1" fmla="*/ 8785 h 10000"/>
              <a:gd name="connsiteX2" fmla="*/ 31 w 12453"/>
              <a:gd name="connsiteY2" fmla="*/ 1184 h 10000"/>
              <a:gd name="connsiteX3" fmla="*/ 4455 w 12453"/>
              <a:gd name="connsiteY3" fmla="*/ 21 h 10000"/>
              <a:gd name="connsiteX4" fmla="*/ 12435 w 12453"/>
              <a:gd name="connsiteY4" fmla="*/ 0 h 10000"/>
              <a:gd name="connsiteX5" fmla="*/ 12453 w 12453"/>
              <a:gd name="connsiteY5" fmla="*/ 10000 h 10000"/>
              <a:gd name="connsiteX6" fmla="*/ 4594 w 12453"/>
              <a:gd name="connsiteY6" fmla="*/ 9985 h 10000"/>
              <a:gd name="connsiteX0" fmla="*/ 4563 w 12422"/>
              <a:gd name="connsiteY0" fmla="*/ 9985 h 10000"/>
              <a:gd name="connsiteX1" fmla="*/ 0 w 12422"/>
              <a:gd name="connsiteY1" fmla="*/ 1184 h 10000"/>
              <a:gd name="connsiteX2" fmla="*/ 4424 w 12422"/>
              <a:gd name="connsiteY2" fmla="*/ 21 h 10000"/>
              <a:gd name="connsiteX3" fmla="*/ 12404 w 12422"/>
              <a:gd name="connsiteY3" fmla="*/ 0 h 10000"/>
              <a:gd name="connsiteX4" fmla="*/ 12422 w 12422"/>
              <a:gd name="connsiteY4" fmla="*/ 10000 h 10000"/>
              <a:gd name="connsiteX5" fmla="*/ 4563 w 12422"/>
              <a:gd name="connsiteY5" fmla="*/ 9985 h 10000"/>
              <a:gd name="connsiteX0" fmla="*/ 4660 w 12519"/>
              <a:gd name="connsiteY0" fmla="*/ 9985 h 10000"/>
              <a:gd name="connsiteX1" fmla="*/ 1633 w 12519"/>
              <a:gd name="connsiteY1" fmla="*/ 6967 h 10000"/>
              <a:gd name="connsiteX2" fmla="*/ 97 w 12519"/>
              <a:gd name="connsiteY2" fmla="*/ 1184 h 10000"/>
              <a:gd name="connsiteX3" fmla="*/ 4521 w 12519"/>
              <a:gd name="connsiteY3" fmla="*/ 21 h 10000"/>
              <a:gd name="connsiteX4" fmla="*/ 12501 w 12519"/>
              <a:gd name="connsiteY4" fmla="*/ 0 h 10000"/>
              <a:gd name="connsiteX5" fmla="*/ 12519 w 12519"/>
              <a:gd name="connsiteY5" fmla="*/ 10000 h 10000"/>
              <a:gd name="connsiteX6" fmla="*/ 4660 w 12519"/>
              <a:gd name="connsiteY6" fmla="*/ 9985 h 10000"/>
              <a:gd name="connsiteX0" fmla="*/ 4667 w 12526"/>
              <a:gd name="connsiteY0" fmla="*/ 9985 h 10000"/>
              <a:gd name="connsiteX1" fmla="*/ 1533 w 12526"/>
              <a:gd name="connsiteY1" fmla="*/ 7044 h 10000"/>
              <a:gd name="connsiteX2" fmla="*/ 104 w 12526"/>
              <a:gd name="connsiteY2" fmla="*/ 1184 h 10000"/>
              <a:gd name="connsiteX3" fmla="*/ 4528 w 12526"/>
              <a:gd name="connsiteY3" fmla="*/ 21 h 10000"/>
              <a:gd name="connsiteX4" fmla="*/ 12508 w 12526"/>
              <a:gd name="connsiteY4" fmla="*/ 0 h 10000"/>
              <a:gd name="connsiteX5" fmla="*/ 12526 w 12526"/>
              <a:gd name="connsiteY5" fmla="*/ 10000 h 10000"/>
              <a:gd name="connsiteX6" fmla="*/ 4667 w 12526"/>
              <a:gd name="connsiteY6" fmla="*/ 998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26" h="10000">
                <a:moveTo>
                  <a:pt x="4667" y="9985"/>
                </a:moveTo>
                <a:cubicBezTo>
                  <a:pt x="2882" y="9365"/>
                  <a:pt x="2293" y="8511"/>
                  <a:pt x="1533" y="7044"/>
                </a:cubicBezTo>
                <a:cubicBezTo>
                  <a:pt x="773" y="5577"/>
                  <a:pt x="-348" y="2227"/>
                  <a:pt x="104" y="1184"/>
                </a:cubicBezTo>
                <a:cubicBezTo>
                  <a:pt x="413" y="-271"/>
                  <a:pt x="2974" y="410"/>
                  <a:pt x="4528" y="21"/>
                </a:cubicBezTo>
                <a:lnTo>
                  <a:pt x="12508" y="0"/>
                </a:lnTo>
                <a:cubicBezTo>
                  <a:pt x="12505" y="2897"/>
                  <a:pt x="12529" y="7103"/>
                  <a:pt x="12526" y="10000"/>
                </a:cubicBezTo>
                <a:lnTo>
                  <a:pt x="4667" y="998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29573144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CABE4-909F-4611-A0E1-6E45080B3C9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1E8BDE-7A03-4563-82F6-53B214F89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Angle lines design</Template>
  <TotalTime>1893</TotalTime>
  <Words>1068</Words>
  <Application>Microsoft Office PowerPoint</Application>
  <PresentationFormat>Widescreen</PresentationFormat>
  <Paragraphs>256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Palatino Linotype</vt:lpstr>
      <vt:lpstr>Sitka Heading</vt:lpstr>
      <vt:lpstr>Times New Roman</vt:lpstr>
      <vt:lpstr>Univers Condensed Light</vt:lpstr>
      <vt:lpstr>Walbaum Display Light</vt:lpstr>
      <vt:lpstr>AngleLinesVTI</vt:lpstr>
      <vt:lpstr>Ανάλυση και πρόβλεψη χρονοσειρών</vt:lpstr>
      <vt:lpstr>Agenda </vt:lpstr>
      <vt:lpstr>Data Science (1)</vt:lpstr>
      <vt:lpstr>Data science (2)</vt:lpstr>
      <vt:lpstr>Data science jobs</vt:lpstr>
      <vt:lpstr>Energy data science</vt:lpstr>
      <vt:lpstr>δραστηριότητες</vt:lpstr>
      <vt:lpstr>Χρονοσειρέσ</vt:lpstr>
      <vt:lpstr>Πρόβλεψη ζήτησης ενέργειας στην Ισπανία</vt:lpstr>
      <vt:lpstr>Content</vt:lpstr>
      <vt:lpstr>Εργαλεία</vt:lpstr>
      <vt:lpstr>υλοποίηση</vt:lpstr>
      <vt:lpstr>exploration</vt:lpstr>
      <vt:lpstr>Cleaning - preprocessing</vt:lpstr>
      <vt:lpstr>VISUALIZATION-Statistical Analysis</vt:lpstr>
      <vt:lpstr>Data split</vt:lpstr>
      <vt:lpstr>Linear model</vt:lpstr>
      <vt:lpstr>Simple neural network</vt:lpstr>
      <vt:lpstr>Support vector machine (svm)</vt:lpstr>
      <vt:lpstr>Transformer Neural Network</vt:lpstr>
      <vt:lpstr>Encoder architecture</vt:lpstr>
      <vt:lpstr>decoder architecture</vt:lpstr>
      <vt:lpstr>Results in test data</vt:lpstr>
      <vt:lpstr>Future work</vt:lpstr>
      <vt:lpstr>Data science is all about asking interesting questions based on the data you have—or often the data you don’t have.</vt:lpstr>
      <vt:lpstr>Σας ευχαριστώ!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Spatha Myrto</dc:creator>
  <cp:lastModifiedBy>Spatha Myrto</cp:lastModifiedBy>
  <cp:revision>75</cp:revision>
  <dcterms:created xsi:type="dcterms:W3CDTF">2023-06-12T12:18:02Z</dcterms:created>
  <dcterms:modified xsi:type="dcterms:W3CDTF">2023-06-26T11:47:04Z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